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3"/>
  </p:notesMasterIdLst>
  <p:sldIdLst>
    <p:sldId id="256" r:id="rId2"/>
    <p:sldId id="292" r:id="rId3"/>
    <p:sldId id="257" r:id="rId4"/>
    <p:sldId id="258" r:id="rId5"/>
    <p:sldId id="259" r:id="rId6"/>
    <p:sldId id="260" r:id="rId7"/>
    <p:sldId id="261" r:id="rId8"/>
    <p:sldId id="389" r:id="rId9"/>
    <p:sldId id="265" r:id="rId10"/>
    <p:sldId id="357" r:id="rId11"/>
    <p:sldId id="268" r:id="rId12"/>
    <p:sldId id="269" r:id="rId13"/>
    <p:sldId id="270" r:id="rId14"/>
    <p:sldId id="272" r:id="rId15"/>
    <p:sldId id="271" r:id="rId16"/>
    <p:sldId id="273" r:id="rId17"/>
    <p:sldId id="275" r:id="rId18"/>
    <p:sldId id="276" r:id="rId19"/>
    <p:sldId id="274" r:id="rId20"/>
    <p:sldId id="359" r:id="rId21"/>
    <p:sldId id="277" r:id="rId22"/>
    <p:sldId id="358" r:id="rId23"/>
    <p:sldId id="279" r:id="rId24"/>
    <p:sldId id="278" r:id="rId25"/>
    <p:sldId id="280" r:id="rId26"/>
    <p:sldId id="360" r:id="rId27"/>
    <p:sldId id="281" r:id="rId28"/>
    <p:sldId id="282" r:id="rId29"/>
    <p:sldId id="361" r:id="rId30"/>
    <p:sldId id="283" r:id="rId31"/>
    <p:sldId id="285" r:id="rId32"/>
    <p:sldId id="284" r:id="rId33"/>
    <p:sldId id="286" r:id="rId34"/>
    <p:sldId id="288" r:id="rId35"/>
    <p:sldId id="289" r:id="rId36"/>
    <p:sldId id="291" r:id="rId37"/>
    <p:sldId id="362" r:id="rId38"/>
    <p:sldId id="290" r:id="rId39"/>
    <p:sldId id="293" r:id="rId40"/>
    <p:sldId id="294" r:id="rId41"/>
    <p:sldId id="295" r:id="rId42"/>
    <p:sldId id="296" r:id="rId43"/>
    <p:sldId id="297" r:id="rId44"/>
    <p:sldId id="299" r:id="rId45"/>
    <p:sldId id="301" r:id="rId46"/>
    <p:sldId id="302" r:id="rId47"/>
    <p:sldId id="303" r:id="rId48"/>
    <p:sldId id="304" r:id="rId49"/>
    <p:sldId id="305" r:id="rId50"/>
    <p:sldId id="306" r:id="rId51"/>
    <p:sldId id="307" r:id="rId52"/>
    <p:sldId id="308" r:id="rId53"/>
    <p:sldId id="309" r:id="rId54"/>
    <p:sldId id="310" r:id="rId55"/>
    <p:sldId id="365" r:id="rId56"/>
    <p:sldId id="311" r:id="rId57"/>
    <p:sldId id="312" r:id="rId58"/>
    <p:sldId id="313" r:id="rId59"/>
    <p:sldId id="363" r:id="rId60"/>
    <p:sldId id="314" r:id="rId61"/>
    <p:sldId id="366" r:id="rId62"/>
    <p:sldId id="367" r:id="rId63"/>
    <p:sldId id="370" r:id="rId64"/>
    <p:sldId id="369" r:id="rId65"/>
    <p:sldId id="368" r:id="rId66"/>
    <p:sldId id="371" r:id="rId67"/>
    <p:sldId id="372" r:id="rId68"/>
    <p:sldId id="373" r:id="rId69"/>
    <p:sldId id="374" r:id="rId70"/>
    <p:sldId id="375" r:id="rId71"/>
    <p:sldId id="379" r:id="rId72"/>
    <p:sldId id="378" r:id="rId73"/>
    <p:sldId id="377" r:id="rId74"/>
    <p:sldId id="380" r:id="rId75"/>
    <p:sldId id="381" r:id="rId76"/>
    <p:sldId id="382" r:id="rId77"/>
    <p:sldId id="383" r:id="rId78"/>
    <p:sldId id="384" r:id="rId79"/>
    <p:sldId id="385" r:id="rId80"/>
    <p:sldId id="386" r:id="rId81"/>
    <p:sldId id="387" r:id="rId82"/>
    <p:sldId id="388" r:id="rId83"/>
    <p:sldId id="315" r:id="rId84"/>
    <p:sldId id="317" r:id="rId85"/>
    <p:sldId id="318" r:id="rId86"/>
    <p:sldId id="364" r:id="rId87"/>
    <p:sldId id="319" r:id="rId88"/>
    <p:sldId id="320" r:id="rId89"/>
    <p:sldId id="321" r:id="rId90"/>
    <p:sldId id="322" r:id="rId91"/>
    <p:sldId id="323" r:id="rId92"/>
    <p:sldId id="324" r:id="rId93"/>
    <p:sldId id="325" r:id="rId94"/>
    <p:sldId id="326" r:id="rId95"/>
    <p:sldId id="327" r:id="rId96"/>
    <p:sldId id="329" r:id="rId97"/>
    <p:sldId id="330" r:id="rId98"/>
    <p:sldId id="331" r:id="rId99"/>
    <p:sldId id="332" r:id="rId100"/>
    <p:sldId id="333" r:id="rId101"/>
    <p:sldId id="335" r:id="rId102"/>
    <p:sldId id="336" r:id="rId103"/>
    <p:sldId id="337" r:id="rId104"/>
    <p:sldId id="338" r:id="rId105"/>
    <p:sldId id="339" r:id="rId106"/>
    <p:sldId id="340" r:id="rId107"/>
    <p:sldId id="341" r:id="rId108"/>
    <p:sldId id="342" r:id="rId109"/>
    <p:sldId id="343" r:id="rId110"/>
    <p:sldId id="344" r:id="rId111"/>
    <p:sldId id="345" r:id="rId112"/>
    <p:sldId id="346" r:id="rId113"/>
    <p:sldId id="347" r:id="rId114"/>
    <p:sldId id="348" r:id="rId115"/>
    <p:sldId id="349" r:id="rId116"/>
    <p:sldId id="350" r:id="rId117"/>
    <p:sldId id="352" r:id="rId118"/>
    <p:sldId id="351" r:id="rId119"/>
    <p:sldId id="355" r:id="rId120"/>
    <p:sldId id="354" r:id="rId121"/>
    <p:sldId id="356" r:id="rId1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B2800E-8213-41F7-AF53-B5B2B120AA3D}" type="doc">
      <dgm:prSet loTypeId="urn:microsoft.com/office/officeart/2005/8/layout/venn1" loCatId="relationship" qsTypeId="urn:microsoft.com/office/officeart/2005/8/quickstyle/simple3" qsCatId="simple" csTypeId="urn:microsoft.com/office/officeart/2005/8/colors/accent1_2" csCatId="accent1" phldr="1"/>
      <dgm:spPr/>
    </dgm:pt>
    <dgm:pt modelId="{A617DD4C-A721-4623-B9AE-560F41DB7D00}">
      <dgm:prSet phldrT="[Κείμενο]"/>
      <dgm:spPr/>
      <dgm:t>
        <a:bodyPr/>
        <a:lstStyle/>
        <a:p>
          <a:r>
            <a:rPr lang="el-GR" dirty="0" smtClean="0"/>
            <a:t>δραστηριότητα</a:t>
          </a:r>
          <a:endParaRPr lang="el-GR" dirty="0"/>
        </a:p>
      </dgm:t>
    </dgm:pt>
    <dgm:pt modelId="{326B50DD-B201-425E-8104-13BCD4CE5BE2}" type="parTrans" cxnId="{79A22BAE-F2D9-48A8-9155-81F721099147}">
      <dgm:prSet/>
      <dgm:spPr/>
      <dgm:t>
        <a:bodyPr/>
        <a:lstStyle/>
        <a:p>
          <a:endParaRPr lang="el-GR"/>
        </a:p>
      </dgm:t>
    </dgm:pt>
    <dgm:pt modelId="{BD22DF95-F6E7-4DEC-AC34-36DE6E9B9068}" type="sibTrans" cxnId="{79A22BAE-F2D9-48A8-9155-81F721099147}">
      <dgm:prSet/>
      <dgm:spPr/>
      <dgm:t>
        <a:bodyPr/>
        <a:lstStyle/>
        <a:p>
          <a:endParaRPr lang="el-GR"/>
        </a:p>
      </dgm:t>
    </dgm:pt>
    <dgm:pt modelId="{A2305E19-2242-4BAE-8383-0FA594C9827E}">
      <dgm:prSet phldrT="[Κείμενο]"/>
      <dgm:spPr/>
      <dgm:t>
        <a:bodyPr/>
        <a:lstStyle/>
        <a:p>
          <a:r>
            <a:rPr lang="el-GR" dirty="0" smtClean="0"/>
            <a:t>περιβάλλον</a:t>
          </a:r>
          <a:endParaRPr lang="el-GR" dirty="0"/>
        </a:p>
      </dgm:t>
    </dgm:pt>
    <dgm:pt modelId="{053D90F3-FCDA-4864-9921-2876D9C49449}" type="parTrans" cxnId="{5BF8F239-63C3-4EC4-BF0B-48C1B2F349B9}">
      <dgm:prSet/>
      <dgm:spPr/>
      <dgm:t>
        <a:bodyPr/>
        <a:lstStyle/>
        <a:p>
          <a:endParaRPr lang="el-GR"/>
        </a:p>
      </dgm:t>
    </dgm:pt>
    <dgm:pt modelId="{4440E070-7EF5-4F16-AF21-16E17F1603FB}" type="sibTrans" cxnId="{5BF8F239-63C3-4EC4-BF0B-48C1B2F349B9}">
      <dgm:prSet/>
      <dgm:spPr/>
      <dgm:t>
        <a:bodyPr/>
        <a:lstStyle/>
        <a:p>
          <a:endParaRPr lang="el-GR"/>
        </a:p>
      </dgm:t>
    </dgm:pt>
    <dgm:pt modelId="{7ED947BD-7D73-4011-82C2-86EB515A8A35}">
      <dgm:prSet phldrT="[Κείμενο]"/>
      <dgm:spPr/>
      <dgm:t>
        <a:bodyPr/>
        <a:lstStyle/>
        <a:p>
          <a:r>
            <a:rPr lang="el-GR" dirty="0" smtClean="0"/>
            <a:t>Άτομο</a:t>
          </a:r>
          <a:endParaRPr lang="el-GR" dirty="0"/>
        </a:p>
      </dgm:t>
    </dgm:pt>
    <dgm:pt modelId="{E411F37B-8C02-4076-BD41-7B989A157971}" type="parTrans" cxnId="{41E9AEF2-E2EB-4DDC-8324-C7C49EAA2969}">
      <dgm:prSet/>
      <dgm:spPr/>
      <dgm:t>
        <a:bodyPr/>
        <a:lstStyle/>
        <a:p>
          <a:endParaRPr lang="el-GR"/>
        </a:p>
      </dgm:t>
    </dgm:pt>
    <dgm:pt modelId="{FF938EB2-6E9E-49E6-8BB6-A82041E52C60}" type="sibTrans" cxnId="{41E9AEF2-E2EB-4DDC-8324-C7C49EAA2969}">
      <dgm:prSet/>
      <dgm:spPr/>
      <dgm:t>
        <a:bodyPr/>
        <a:lstStyle/>
        <a:p>
          <a:endParaRPr lang="el-GR"/>
        </a:p>
      </dgm:t>
    </dgm:pt>
    <dgm:pt modelId="{628C7F18-2D05-4B1B-B12A-3BEC660D63D6}" type="pres">
      <dgm:prSet presAssocID="{8DB2800E-8213-41F7-AF53-B5B2B120AA3D}" presName="compositeShape" presStyleCnt="0">
        <dgm:presLayoutVars>
          <dgm:chMax val="7"/>
          <dgm:dir/>
          <dgm:resizeHandles val="exact"/>
        </dgm:presLayoutVars>
      </dgm:prSet>
      <dgm:spPr/>
    </dgm:pt>
    <dgm:pt modelId="{BE4B2AF9-3169-4F68-85B2-8BE87AC4F541}" type="pres">
      <dgm:prSet presAssocID="{A617DD4C-A721-4623-B9AE-560F41DB7D00}" presName="circ1" presStyleLbl="vennNode1" presStyleIdx="0" presStyleCnt="3"/>
      <dgm:spPr/>
      <dgm:t>
        <a:bodyPr/>
        <a:lstStyle/>
        <a:p>
          <a:endParaRPr lang="el-GR"/>
        </a:p>
      </dgm:t>
    </dgm:pt>
    <dgm:pt modelId="{9B5CCD6F-4C92-4B52-8798-26CDBAA2DF43}" type="pres">
      <dgm:prSet presAssocID="{A617DD4C-A721-4623-B9AE-560F41DB7D00}" presName="circ1Tx" presStyleLbl="revTx" presStyleIdx="0" presStyleCnt="0">
        <dgm:presLayoutVars>
          <dgm:chMax val="0"/>
          <dgm:chPref val="0"/>
          <dgm:bulletEnabled val="1"/>
        </dgm:presLayoutVars>
      </dgm:prSet>
      <dgm:spPr/>
      <dgm:t>
        <a:bodyPr/>
        <a:lstStyle/>
        <a:p>
          <a:endParaRPr lang="el-GR"/>
        </a:p>
      </dgm:t>
    </dgm:pt>
    <dgm:pt modelId="{846DFAED-3B91-4948-8166-A9AA2A417323}" type="pres">
      <dgm:prSet presAssocID="{A2305E19-2242-4BAE-8383-0FA594C9827E}" presName="circ2" presStyleLbl="vennNode1" presStyleIdx="1" presStyleCnt="3" custLinFactNeighborX="10252" custLinFactNeighborY="6267"/>
      <dgm:spPr/>
      <dgm:t>
        <a:bodyPr/>
        <a:lstStyle/>
        <a:p>
          <a:endParaRPr lang="el-GR"/>
        </a:p>
      </dgm:t>
    </dgm:pt>
    <dgm:pt modelId="{EC5CF637-FC20-447F-88C5-2A15D382AB23}" type="pres">
      <dgm:prSet presAssocID="{A2305E19-2242-4BAE-8383-0FA594C9827E}" presName="circ2Tx" presStyleLbl="revTx" presStyleIdx="0" presStyleCnt="0">
        <dgm:presLayoutVars>
          <dgm:chMax val="0"/>
          <dgm:chPref val="0"/>
          <dgm:bulletEnabled val="1"/>
        </dgm:presLayoutVars>
      </dgm:prSet>
      <dgm:spPr/>
      <dgm:t>
        <a:bodyPr/>
        <a:lstStyle/>
        <a:p>
          <a:endParaRPr lang="el-GR"/>
        </a:p>
      </dgm:t>
    </dgm:pt>
    <dgm:pt modelId="{A2715495-5E0A-4794-B4BB-E39E0AF7AF8F}" type="pres">
      <dgm:prSet presAssocID="{7ED947BD-7D73-4011-82C2-86EB515A8A35}" presName="circ3" presStyleLbl="vennNode1" presStyleIdx="2" presStyleCnt="3" custLinFactNeighborX="-10419" custLinFactNeighborY="3824"/>
      <dgm:spPr/>
      <dgm:t>
        <a:bodyPr/>
        <a:lstStyle/>
        <a:p>
          <a:endParaRPr lang="el-GR"/>
        </a:p>
      </dgm:t>
    </dgm:pt>
    <dgm:pt modelId="{18A944FA-EFA2-45AC-A1F0-25BC51547CBD}" type="pres">
      <dgm:prSet presAssocID="{7ED947BD-7D73-4011-82C2-86EB515A8A35}" presName="circ3Tx" presStyleLbl="revTx" presStyleIdx="0" presStyleCnt="0">
        <dgm:presLayoutVars>
          <dgm:chMax val="0"/>
          <dgm:chPref val="0"/>
          <dgm:bulletEnabled val="1"/>
        </dgm:presLayoutVars>
      </dgm:prSet>
      <dgm:spPr/>
      <dgm:t>
        <a:bodyPr/>
        <a:lstStyle/>
        <a:p>
          <a:endParaRPr lang="el-GR"/>
        </a:p>
      </dgm:t>
    </dgm:pt>
  </dgm:ptLst>
  <dgm:cxnLst>
    <dgm:cxn modelId="{0C6BBF03-1C6D-4983-82C0-6E0C6D600E7B}" type="presOf" srcId="{A2305E19-2242-4BAE-8383-0FA594C9827E}" destId="{EC5CF637-FC20-447F-88C5-2A15D382AB23}" srcOrd="1" destOrd="0" presId="urn:microsoft.com/office/officeart/2005/8/layout/venn1"/>
    <dgm:cxn modelId="{FD32AEF9-CBFE-48FC-85B1-B66BBEE03819}" type="presOf" srcId="{A617DD4C-A721-4623-B9AE-560F41DB7D00}" destId="{BE4B2AF9-3169-4F68-85B2-8BE87AC4F541}" srcOrd="0" destOrd="0" presId="urn:microsoft.com/office/officeart/2005/8/layout/venn1"/>
    <dgm:cxn modelId="{90D03CB9-8225-4775-924C-D5D47D6DCA89}" type="presOf" srcId="{7ED947BD-7D73-4011-82C2-86EB515A8A35}" destId="{A2715495-5E0A-4794-B4BB-E39E0AF7AF8F}" srcOrd="0" destOrd="0" presId="urn:microsoft.com/office/officeart/2005/8/layout/venn1"/>
    <dgm:cxn modelId="{6FE5F6DB-92A0-4388-B803-CD46D9AB9797}" type="presOf" srcId="{A617DD4C-A721-4623-B9AE-560F41DB7D00}" destId="{9B5CCD6F-4C92-4B52-8798-26CDBAA2DF43}" srcOrd="1" destOrd="0" presId="urn:microsoft.com/office/officeart/2005/8/layout/venn1"/>
    <dgm:cxn modelId="{79A22BAE-F2D9-48A8-9155-81F721099147}" srcId="{8DB2800E-8213-41F7-AF53-B5B2B120AA3D}" destId="{A617DD4C-A721-4623-B9AE-560F41DB7D00}" srcOrd="0" destOrd="0" parTransId="{326B50DD-B201-425E-8104-13BCD4CE5BE2}" sibTransId="{BD22DF95-F6E7-4DEC-AC34-36DE6E9B9068}"/>
    <dgm:cxn modelId="{CEAC6958-B2DA-45D5-AB53-51D1CF88FB7F}" type="presOf" srcId="{7ED947BD-7D73-4011-82C2-86EB515A8A35}" destId="{18A944FA-EFA2-45AC-A1F0-25BC51547CBD}" srcOrd="1" destOrd="0" presId="urn:microsoft.com/office/officeart/2005/8/layout/venn1"/>
    <dgm:cxn modelId="{41E9AEF2-E2EB-4DDC-8324-C7C49EAA2969}" srcId="{8DB2800E-8213-41F7-AF53-B5B2B120AA3D}" destId="{7ED947BD-7D73-4011-82C2-86EB515A8A35}" srcOrd="2" destOrd="0" parTransId="{E411F37B-8C02-4076-BD41-7B989A157971}" sibTransId="{FF938EB2-6E9E-49E6-8BB6-A82041E52C60}"/>
    <dgm:cxn modelId="{F7A294FF-60EA-46BD-9DEE-1F711B4AF06D}" type="presOf" srcId="{8DB2800E-8213-41F7-AF53-B5B2B120AA3D}" destId="{628C7F18-2D05-4B1B-B12A-3BEC660D63D6}" srcOrd="0" destOrd="0" presId="urn:microsoft.com/office/officeart/2005/8/layout/venn1"/>
    <dgm:cxn modelId="{5BF8F239-63C3-4EC4-BF0B-48C1B2F349B9}" srcId="{8DB2800E-8213-41F7-AF53-B5B2B120AA3D}" destId="{A2305E19-2242-4BAE-8383-0FA594C9827E}" srcOrd="1" destOrd="0" parTransId="{053D90F3-FCDA-4864-9921-2876D9C49449}" sibTransId="{4440E070-7EF5-4F16-AF21-16E17F1603FB}"/>
    <dgm:cxn modelId="{1839AFC7-C224-4CB4-B840-568E1D745679}" type="presOf" srcId="{A2305E19-2242-4BAE-8383-0FA594C9827E}" destId="{846DFAED-3B91-4948-8166-A9AA2A417323}" srcOrd="0" destOrd="0" presId="urn:microsoft.com/office/officeart/2005/8/layout/venn1"/>
    <dgm:cxn modelId="{F9343F62-1773-410D-A4D0-738525601585}" type="presParOf" srcId="{628C7F18-2D05-4B1B-B12A-3BEC660D63D6}" destId="{BE4B2AF9-3169-4F68-85B2-8BE87AC4F541}" srcOrd="0" destOrd="0" presId="urn:microsoft.com/office/officeart/2005/8/layout/venn1"/>
    <dgm:cxn modelId="{0FFFB543-10E1-48DF-8773-BA35FEE19C28}" type="presParOf" srcId="{628C7F18-2D05-4B1B-B12A-3BEC660D63D6}" destId="{9B5CCD6F-4C92-4B52-8798-26CDBAA2DF43}" srcOrd="1" destOrd="0" presId="urn:microsoft.com/office/officeart/2005/8/layout/venn1"/>
    <dgm:cxn modelId="{4FE0BF87-498B-4180-AF6D-30807D47995A}" type="presParOf" srcId="{628C7F18-2D05-4B1B-B12A-3BEC660D63D6}" destId="{846DFAED-3B91-4948-8166-A9AA2A417323}" srcOrd="2" destOrd="0" presId="urn:microsoft.com/office/officeart/2005/8/layout/venn1"/>
    <dgm:cxn modelId="{373BFE75-6A85-44C9-BAC4-D2A9A7DAB4C3}" type="presParOf" srcId="{628C7F18-2D05-4B1B-B12A-3BEC660D63D6}" destId="{EC5CF637-FC20-447F-88C5-2A15D382AB23}" srcOrd="3" destOrd="0" presId="urn:microsoft.com/office/officeart/2005/8/layout/venn1"/>
    <dgm:cxn modelId="{5EBD939E-AF74-42FA-B861-E908829FF296}" type="presParOf" srcId="{628C7F18-2D05-4B1B-B12A-3BEC660D63D6}" destId="{A2715495-5E0A-4794-B4BB-E39E0AF7AF8F}" srcOrd="4" destOrd="0" presId="urn:microsoft.com/office/officeart/2005/8/layout/venn1"/>
    <dgm:cxn modelId="{86C68051-D82C-485E-AAF1-53B4043DFCB6}" type="presParOf" srcId="{628C7F18-2D05-4B1B-B12A-3BEC660D63D6}" destId="{18A944FA-EFA2-45AC-A1F0-25BC51547CBD}"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4B2AF9-3169-4F68-85B2-8BE87AC4F541}">
      <dsp:nvSpPr>
        <dsp:cNvPr id="0" name=""/>
        <dsp:cNvSpPr/>
      </dsp:nvSpPr>
      <dsp:spPr>
        <a:xfrm>
          <a:off x="2450739" y="61403"/>
          <a:ext cx="2947392" cy="2947392"/>
        </a:xfrm>
        <a:prstGeom prst="ellipse">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l-GR" sz="2700" kern="1200" dirty="0" smtClean="0"/>
            <a:t>δραστηριότητα</a:t>
          </a:r>
          <a:endParaRPr lang="el-GR" sz="2700" kern="1200" dirty="0"/>
        </a:p>
      </dsp:txBody>
      <dsp:txXfrm>
        <a:off x="2843725" y="577197"/>
        <a:ext cx="2161420" cy="1326326"/>
      </dsp:txXfrm>
    </dsp:sp>
    <dsp:sp modelId="{846DFAED-3B91-4948-8166-A9AA2A417323}">
      <dsp:nvSpPr>
        <dsp:cNvPr id="0" name=""/>
        <dsp:cNvSpPr/>
      </dsp:nvSpPr>
      <dsp:spPr>
        <a:xfrm>
          <a:off x="3816423" y="1964927"/>
          <a:ext cx="2947392" cy="2947392"/>
        </a:xfrm>
        <a:prstGeom prst="ellipse">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l-GR" sz="2700" kern="1200" dirty="0" smtClean="0"/>
            <a:t>περιβάλλον</a:t>
          </a:r>
          <a:endParaRPr lang="el-GR" sz="2700" kern="1200" dirty="0"/>
        </a:p>
      </dsp:txBody>
      <dsp:txXfrm>
        <a:off x="4717834" y="2726337"/>
        <a:ext cx="1768435" cy="1621065"/>
      </dsp:txXfrm>
    </dsp:sp>
    <dsp:sp modelId="{A2715495-5E0A-4794-B4BB-E39E0AF7AF8F}">
      <dsp:nvSpPr>
        <dsp:cNvPr id="0" name=""/>
        <dsp:cNvSpPr/>
      </dsp:nvSpPr>
      <dsp:spPr>
        <a:xfrm>
          <a:off x="1080133" y="1964927"/>
          <a:ext cx="2947392" cy="2947392"/>
        </a:xfrm>
        <a:prstGeom prst="ellipse">
          <a:avLst/>
        </a:prstGeom>
        <a:gradFill rotWithShape="0">
          <a:gsLst>
            <a:gs pos="0">
              <a:schemeClr val="accent1">
                <a:alpha val="50000"/>
                <a:hueOff val="0"/>
                <a:satOff val="0"/>
                <a:lumOff val="0"/>
                <a:alphaOff val="0"/>
                <a:tint val="50000"/>
                <a:satMod val="300000"/>
              </a:schemeClr>
            </a:gs>
            <a:gs pos="35000">
              <a:schemeClr val="accent1">
                <a:alpha val="50000"/>
                <a:hueOff val="0"/>
                <a:satOff val="0"/>
                <a:lumOff val="0"/>
                <a:alphaOff val="0"/>
                <a:tint val="37000"/>
                <a:satMod val="300000"/>
              </a:schemeClr>
            </a:gs>
            <a:gs pos="100000">
              <a:schemeClr val="accent1">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l-GR" sz="2700" kern="1200" dirty="0" smtClean="0"/>
            <a:t>Άτομο</a:t>
          </a:r>
          <a:endParaRPr lang="el-GR" sz="2700" kern="1200" dirty="0"/>
        </a:p>
      </dsp:txBody>
      <dsp:txXfrm>
        <a:off x="1357680" y="2726337"/>
        <a:ext cx="1768435" cy="162106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1AA21A-E4AA-4119-A641-4B4B754C4F91}" type="datetimeFigureOut">
              <a:rPr lang="el-GR" smtClean="0"/>
              <a:pPr/>
              <a:t>13/1/2015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C5CBB-BDD1-4D26-B64B-D5D24EB7438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1" i="0" kern="1200" dirty="0" smtClean="0">
                <a:solidFill>
                  <a:schemeClr val="tx1"/>
                </a:solidFill>
                <a:latin typeface="+mn-lt"/>
                <a:ea typeface="+mn-ea"/>
                <a:cs typeface="+mn-cs"/>
              </a:rPr>
              <a:t>προσαρμογή στην καθιερωμένη κοινωνική ηθική και στους καθιερωμένους κανόνες συμπεριφοράς</a:t>
            </a:r>
            <a:endParaRPr lang="el-GR" dirty="0"/>
          </a:p>
        </p:txBody>
      </p:sp>
      <p:sp>
        <p:nvSpPr>
          <p:cNvPr id="4" name="3 - Θέση αριθμού διαφάνειας"/>
          <p:cNvSpPr>
            <a:spLocks noGrp="1"/>
          </p:cNvSpPr>
          <p:nvPr>
            <p:ph type="sldNum" sz="quarter" idx="10"/>
          </p:nvPr>
        </p:nvSpPr>
        <p:spPr/>
        <p:txBody>
          <a:bodyPr/>
          <a:lstStyle/>
          <a:p>
            <a:fld id="{512C5CBB-BDD1-4D26-B64B-D5D24EB74386}" type="slidenum">
              <a:rPr lang="el-GR" smtClean="0"/>
              <a:pPr/>
              <a:t>50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52AD65F-8715-41A5-8DCB-795B785EEA38}" type="datetimeFigureOut">
              <a:rPr lang="el-GR" smtClean="0"/>
              <a:pPr/>
              <a:t>13/1/2015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15CA750-1FE3-4528-B59E-BD0F1AF9831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AD65F-8715-41A5-8DCB-795B785EEA38}" type="datetimeFigureOut">
              <a:rPr lang="el-GR" smtClean="0"/>
              <a:pPr/>
              <a:t>13/1/2015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CA750-1FE3-4528-B59E-BD0F1AF98310}"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Δημιουργικότητα και </a:t>
            </a:r>
            <a:r>
              <a:rPr lang="el-GR" dirty="0" err="1" smtClean="0"/>
              <a:t>εργοθεραπεία</a:t>
            </a:r>
            <a:r>
              <a:rPr lang="en-US" dirty="0" smtClean="0"/>
              <a:t/>
            </a:r>
            <a:br>
              <a:rPr lang="en-US" dirty="0" smtClean="0"/>
            </a:br>
            <a:r>
              <a:rPr lang="el-GR" dirty="0" smtClean="0"/>
              <a:t>Β΄ΕΞΑΜΗΝΟ ΙΕΚ ΑΙΓΙΝΑΣ</a:t>
            </a:r>
            <a:endParaRPr lang="el-GR" dirty="0"/>
          </a:p>
        </p:txBody>
      </p:sp>
      <p:sp>
        <p:nvSpPr>
          <p:cNvPr id="3" name="2 - Υπότιτλος"/>
          <p:cNvSpPr>
            <a:spLocks noGrp="1"/>
          </p:cNvSpPr>
          <p:nvPr>
            <p:ph type="subTitle" idx="1"/>
          </p:nvPr>
        </p:nvSpPr>
        <p:spPr/>
        <p:txBody>
          <a:bodyPr/>
          <a:lstStyle/>
          <a:p>
            <a:r>
              <a:rPr lang="el-GR" dirty="0" smtClean="0"/>
              <a:t>ΑΝΑΣΤΑΣΙΑΔΗ ΝΤΟΤΣΙΚΑ ΙΩΑΝΝΑ </a:t>
            </a:r>
          </a:p>
          <a:p>
            <a:r>
              <a:rPr lang="el-GR" dirty="0" smtClean="0"/>
              <a:t>ΠΕ1807 ΜΔΕ</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476672"/>
            <a:ext cx="8712968" cy="6001643"/>
          </a:xfrm>
          <a:prstGeom prst="rect">
            <a:avLst/>
          </a:prstGeom>
        </p:spPr>
        <p:txBody>
          <a:bodyPr wrap="square">
            <a:spAutoFit/>
          </a:bodyPr>
          <a:lstStyle/>
          <a:p>
            <a:r>
              <a:rPr lang="el-GR" sz="3200" dirty="0" smtClean="0"/>
              <a:t>Περισσότερο αναγκαίος είναι ο ελεύθερος χρόνος στο παιδί και τον νέο, δεδομένου ότι είναι σε περίοδο ανάπτυξης και είναι σημαντικό να ικανοποιούνται οι βιολογικές και </a:t>
            </a:r>
            <a:r>
              <a:rPr lang="el-GR" sz="3200" dirty="0" err="1" smtClean="0"/>
              <a:t>κοινωνικο</a:t>
            </a:r>
            <a:r>
              <a:rPr lang="el-GR" sz="3200" dirty="0" smtClean="0"/>
              <a:t>-συναισθηματικές </a:t>
            </a:r>
            <a:r>
              <a:rPr lang="el-GR" sz="3200" dirty="0" smtClean="0"/>
              <a:t>του ανάγκες, για να αναπτυχθεί και να ωριμάσει ικανοποιητικά.</a:t>
            </a:r>
            <a:r>
              <a:rPr lang="el-GR" sz="3200" b="1" i="1" dirty="0" smtClean="0"/>
              <a:t> </a:t>
            </a:r>
            <a:endParaRPr lang="el-GR" sz="3200" b="1" i="1" dirty="0" smtClean="0"/>
          </a:p>
          <a:p>
            <a:endParaRPr lang="el-GR" sz="3200" b="1" i="1" dirty="0" smtClean="0"/>
          </a:p>
          <a:p>
            <a:r>
              <a:rPr lang="el-GR" sz="3200" b="1" i="1" dirty="0" smtClean="0"/>
              <a:t>Από τις δραστηριότητές του το παιδί και ο νέος πρέπει να αντλεί ευχαρίστηση, ικανοποίηση και πληρότητα, ώστε να μην χρειαστεί να αναζητήσει αυτά σε δύσβατα και καταστροφικά μονοπάτια.</a:t>
            </a:r>
            <a:r>
              <a:rPr lang="el-GR" sz="3200" dirty="0" smtClean="0"/>
              <a:t> </a:t>
            </a:r>
          </a:p>
          <a:p>
            <a:pPr>
              <a:buNone/>
            </a:pPr>
            <a:endParaRPr lang="el-GR" sz="32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ΕΡΓΟΘΕΡΑΠΕΥΤΙΚΗ ΠΑΡΕΜΒΑΣΗ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Αρχικά, το πρώτο μέλημα του </a:t>
            </a:r>
            <a:r>
              <a:rPr lang="el-GR" dirty="0" err="1" smtClean="0"/>
              <a:t>εργοθεραπευτή</a:t>
            </a:r>
            <a:r>
              <a:rPr lang="el-GR" dirty="0" smtClean="0"/>
              <a:t>, είναι να κερδίσει την εμπιστοσύνη του παιδιού. Μέσω του παιχνιδιού και των ευχάριστων δραστηριοτήτων, ξεκινά το θεραπευτικό πρόγραμμα και μέχρι την λήξη του, το ύφος παραμένει το ίδιο. Δηλαδή ευχάριστο, δημιουργικό, μη </a:t>
            </a:r>
            <a:r>
              <a:rPr lang="el-GR" dirty="0" err="1" smtClean="0"/>
              <a:t>αγχογόνο</a:t>
            </a:r>
            <a:r>
              <a:rPr lang="el-GR" dirty="0" smtClean="0"/>
              <a:t> και διασκεδαστικό.</a:t>
            </a:r>
          </a:p>
          <a:p>
            <a:r>
              <a:rPr lang="el-GR" dirty="0" smtClean="0"/>
              <a:t>Ανάλογα με τα στοιχεία που έχει συλλέξει από την διαδικασία της αξιολόγησης, χρησιμοποιεί διάφορα μέσα, παιχνίδια, προσαρμογές, ασκήσεις για να βοηθήσει το παιδί να βελτιώσει τη γραφή του.</a:t>
            </a:r>
          </a:p>
          <a:p>
            <a:pPr>
              <a:buNone/>
            </a:pPr>
            <a:endParaRPr lang="el-G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474345"/>
            <a:ext cx="8352928" cy="5632311"/>
          </a:xfrm>
          <a:prstGeom prst="rect">
            <a:avLst/>
          </a:prstGeom>
        </p:spPr>
        <p:txBody>
          <a:bodyPr wrap="square">
            <a:spAutoFit/>
          </a:bodyPr>
          <a:lstStyle/>
          <a:p>
            <a:r>
              <a:rPr lang="el-GR" sz="2400" dirty="0" smtClean="0"/>
              <a:t>Ορισμένα είναι:</a:t>
            </a:r>
          </a:p>
          <a:p>
            <a:r>
              <a:rPr lang="el-GR" sz="2400" dirty="0" smtClean="0"/>
              <a:t>Πριν ξεκινήσει να γράφει να κάνει πηδηματάκια, </a:t>
            </a:r>
            <a:r>
              <a:rPr lang="el-GR" sz="2400" dirty="0" err="1" smtClean="0"/>
              <a:t>τραμπολίνο</a:t>
            </a:r>
            <a:r>
              <a:rPr lang="el-GR" sz="2400" dirty="0" smtClean="0"/>
              <a:t>, μπάλα (</a:t>
            </a:r>
            <a:r>
              <a:rPr lang="el-GR" sz="2400" dirty="0" err="1" smtClean="0"/>
              <a:t>hip</a:t>
            </a:r>
            <a:r>
              <a:rPr lang="el-GR" sz="2400" dirty="0" smtClean="0"/>
              <a:t> – </a:t>
            </a:r>
            <a:r>
              <a:rPr lang="el-GR" sz="2400" dirty="0" err="1" smtClean="0"/>
              <a:t>hop</a:t>
            </a:r>
            <a:r>
              <a:rPr lang="el-GR" sz="2400" dirty="0" smtClean="0"/>
              <a:t>) γιατί βοηθούν στην </a:t>
            </a:r>
            <a:r>
              <a:rPr lang="el-GR" sz="2400" b="1" dirty="0" smtClean="0"/>
              <a:t>αύξηση του μυϊκού τόνου</a:t>
            </a:r>
            <a:r>
              <a:rPr lang="el-GR" sz="2400" dirty="0" smtClean="0"/>
              <a:t>, ενώ το αργό </a:t>
            </a:r>
            <a:r>
              <a:rPr lang="el-GR" sz="2400" dirty="0" err="1" smtClean="0"/>
              <a:t>ρολλάρισμα</a:t>
            </a:r>
            <a:r>
              <a:rPr lang="el-GR" sz="2400" dirty="0" smtClean="0"/>
              <a:t> σε στρώμα και η τοποθέτηση του παιδιού σε περιστρεφόμενη καρέκλα στην τάξη, με αργή περιστροφή και το άκουσμα χαλαρωτικής μουσικής βοηθούν στην </a:t>
            </a:r>
            <a:r>
              <a:rPr lang="el-GR" sz="2400" b="1" dirty="0" smtClean="0"/>
              <a:t>μείωση του μυϊκού τόνου</a:t>
            </a:r>
            <a:r>
              <a:rPr lang="el-GR" sz="2400" dirty="0" smtClean="0"/>
              <a:t>.</a:t>
            </a:r>
          </a:p>
          <a:p>
            <a:r>
              <a:rPr lang="el-GR" sz="2400" dirty="0" smtClean="0"/>
              <a:t>Διάφορες δραστηριότητες για την αδρή και λεπτή κινητικότητα, για τον </a:t>
            </a:r>
            <a:r>
              <a:rPr lang="el-GR" sz="2400" dirty="0" err="1" smtClean="0"/>
              <a:t>οπτικοκινητικό</a:t>
            </a:r>
            <a:r>
              <a:rPr lang="el-GR" sz="2400" dirty="0" smtClean="0"/>
              <a:t> συντονισμό, την οπτική αντίληψη, την προσοχή, την μνήμη, τον προσανατολισμό στο χώρο και χρόνο και σε οποιαδήποτε άλλη δεξιότητα υπολείπεται το παιδί,</a:t>
            </a:r>
          </a:p>
          <a:p>
            <a:r>
              <a:rPr lang="el-GR" sz="2400" dirty="0" smtClean="0"/>
              <a:t>Οι δραστηριότητες αλλά και η γραφή δεν είναι απαραίτητα να πραγματοποιούνται στη καθιστή θέση, αλλά και στην όρθια, πρηνή, ύπτια και γονυπετή θέση, ελέγχοντας και διορθώνοντας ταυτόχρονα τη στάση του σώματος του παιδιού.         </a:t>
            </a:r>
            <a:endParaRPr lang="el-GR" sz="2400"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474345"/>
            <a:ext cx="8352928" cy="6370975"/>
          </a:xfrm>
          <a:prstGeom prst="rect">
            <a:avLst/>
          </a:prstGeom>
        </p:spPr>
        <p:txBody>
          <a:bodyPr wrap="square">
            <a:spAutoFit/>
          </a:bodyPr>
          <a:lstStyle/>
          <a:p>
            <a:r>
              <a:rPr lang="el-GR" sz="2400" dirty="0" smtClean="0"/>
              <a:t>Χρήση πολλών και διαφορετικών ειδών γραφής, όπως κιμωλίες, μαρκαδόρους, </a:t>
            </a:r>
            <a:r>
              <a:rPr lang="el-GR" sz="2400" dirty="0" err="1" smtClean="0"/>
              <a:t>ξυλομπογιογιές</a:t>
            </a:r>
            <a:r>
              <a:rPr lang="el-GR" sz="2400" dirty="0" smtClean="0"/>
              <a:t> κλπ και όχι μόνο το μολύβι (το μολύβι που στην αρχή συνιστάται είναι το τριγωνικό και απαλής γραφής (</a:t>
            </a:r>
            <a:r>
              <a:rPr lang="el-GR" sz="2400" dirty="0" err="1" smtClean="0"/>
              <a:t>Νο</a:t>
            </a:r>
            <a:r>
              <a:rPr lang="el-GR" sz="2400" dirty="0" smtClean="0"/>
              <a:t> 2))</a:t>
            </a:r>
          </a:p>
          <a:p>
            <a:r>
              <a:rPr lang="el-GR" sz="2400" dirty="0" smtClean="0"/>
              <a:t>Διαφορετικές επιφάνειες γραφής, όπως να γράφουν σε πίνακες σε χαρτιά κολλημένα στο τοίχο, στο πάτωμα κλπ.</a:t>
            </a:r>
          </a:p>
          <a:p>
            <a:r>
              <a:rPr lang="el-GR" sz="2400" dirty="0" smtClean="0"/>
              <a:t>Διαφορετικά είδη χαρτιού.</a:t>
            </a:r>
          </a:p>
          <a:p>
            <a:r>
              <a:rPr lang="el-GR" sz="2400" dirty="0" smtClean="0"/>
              <a:t>Η θέση του χαρτιού ή του τετραδίου η οποία πρέπει να τοποθετείται ελαφρώς λοξά στο θρανίο. Το τετράδιο του </a:t>
            </a:r>
            <a:r>
              <a:rPr lang="el-GR" sz="2400" b="1" i="1" dirty="0" smtClean="0"/>
              <a:t>δεξιόχειρα </a:t>
            </a:r>
            <a:r>
              <a:rPr lang="el-GR" sz="2400" dirty="0" smtClean="0"/>
              <a:t>μαθητή τοποθετείται ελαφρώς στραμμένο προς τα αριστερά, 25ο–30ο, από τη κεντρική γραμμή του σώματος και του </a:t>
            </a:r>
            <a:r>
              <a:rPr lang="el-GR" sz="2400" dirty="0" err="1" smtClean="0"/>
              <a:t>του</a:t>
            </a:r>
            <a:r>
              <a:rPr lang="el-GR" sz="2400" dirty="0" smtClean="0"/>
              <a:t> </a:t>
            </a:r>
            <a:r>
              <a:rPr lang="el-GR" sz="2400" b="1" i="1" dirty="0" smtClean="0"/>
              <a:t>αριστερόχειρα</a:t>
            </a:r>
            <a:r>
              <a:rPr lang="el-GR" sz="2400" dirty="0" smtClean="0"/>
              <a:t> μαθητή, τοποθετείται 30ο–35ο  στραμμένο προς τα δεξιά.</a:t>
            </a:r>
          </a:p>
          <a:p>
            <a:r>
              <a:rPr lang="el-GR" sz="2400" dirty="0" smtClean="0"/>
              <a:t>Χρήση διαφορετικών λαβών στο μολύβι για την καλύτερη σύλληψη.</a:t>
            </a:r>
          </a:p>
          <a:p>
            <a:r>
              <a:rPr lang="el-GR" sz="2400" dirty="0" smtClean="0"/>
              <a:t>Χρήση χαλαρωτικής μουσικής για να μειωθεί το πιθανό άγχος του παιδιού.</a:t>
            </a:r>
            <a:endParaRPr lang="el-GR" sz="24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ΒΑΣΙΚΕΣ ΔΕΞΙΟΤΗΤΕΣ ΓΙΑ ΤΗΝ ΕΚΠΑΙΔΕΥΣΗ ΤΗΣ ΓΡΑΦΗΣ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268760"/>
            <a:ext cx="8229600" cy="4857403"/>
          </a:xfrm>
        </p:spPr>
        <p:txBody>
          <a:bodyPr>
            <a:normAutofit fontScale="70000" lnSpcReduction="20000"/>
          </a:bodyPr>
          <a:lstStyle/>
          <a:p>
            <a:r>
              <a:rPr lang="el-GR" dirty="0" smtClean="0"/>
              <a:t>Η γραφή είναι μία δεξιότητα που αναπτύσσεται στο παιδί σταδιακά. Άλλα παιδιά από την ηλικία των τεσσάρων έχουν την δυνατότητα να γράφουν και άλλα μέχρι τα έξι δεν μπορούν. Όμως τα παιδιά που διδάσκονται να γράφουν χωρίς να είναι ακόμη ικανά για τη γραφή, συνήθως  αποθαρρύνονται και αναπτύσσουν λανθασμένο τρόπο γραφής, που είναι δύσκολο να διορθωθεί αργότερα.</a:t>
            </a:r>
          </a:p>
          <a:p>
            <a:r>
              <a:rPr lang="el-GR" dirty="0" smtClean="0"/>
              <a:t>Για να μπορέσει το παιδί από το τυχαίο μουτζούρωμα της πρώτης νηπιακής ηλικίας, να καταφέρνει στην ηλικία των έξι ετών να χειρίζεται σωστά το μολύβι και να σχηματίζει ευανάγνωστα γράμματα πρέπει να έχει κατακτήσει κάποιες δεξιότητες. </a:t>
            </a:r>
          </a:p>
          <a:p>
            <a:r>
              <a:rPr lang="el-GR" dirty="0" smtClean="0"/>
              <a:t>Οι πιο βασικές είναι η</a:t>
            </a:r>
            <a:r>
              <a:rPr lang="el-GR" b="1" dirty="0" smtClean="0"/>
              <a:t> κιναισθησία</a:t>
            </a:r>
            <a:r>
              <a:rPr lang="el-GR" dirty="0" smtClean="0"/>
              <a:t>, η</a:t>
            </a:r>
            <a:r>
              <a:rPr lang="el-GR" b="1" dirty="0" smtClean="0"/>
              <a:t> οπτική αντίληψη</a:t>
            </a:r>
            <a:r>
              <a:rPr lang="el-GR" dirty="0" smtClean="0"/>
              <a:t>, ο</a:t>
            </a:r>
            <a:r>
              <a:rPr lang="el-GR" b="1" dirty="0" smtClean="0"/>
              <a:t> </a:t>
            </a:r>
            <a:r>
              <a:rPr lang="el-GR" b="1" dirty="0" err="1" smtClean="0"/>
              <a:t>οπτικοκινητικός</a:t>
            </a:r>
            <a:r>
              <a:rPr lang="el-GR" b="1" dirty="0" smtClean="0"/>
              <a:t> συντονισμός</a:t>
            </a:r>
            <a:r>
              <a:rPr lang="el-GR" dirty="0" smtClean="0"/>
              <a:t>, η </a:t>
            </a:r>
            <a:r>
              <a:rPr lang="el-GR" b="1" dirty="0" smtClean="0"/>
              <a:t>αδρή κινητικότητα – </a:t>
            </a:r>
            <a:r>
              <a:rPr lang="el-GR" b="1" dirty="0" err="1" smtClean="0"/>
              <a:t>στασικός</a:t>
            </a:r>
            <a:r>
              <a:rPr lang="el-GR" b="1" dirty="0" smtClean="0"/>
              <a:t> έλεγχος</a:t>
            </a:r>
            <a:r>
              <a:rPr lang="el-GR" dirty="0" smtClean="0"/>
              <a:t>, η </a:t>
            </a:r>
            <a:r>
              <a:rPr lang="el-GR" b="1" dirty="0" err="1" smtClean="0"/>
              <a:t>πλευρίωση</a:t>
            </a:r>
            <a:r>
              <a:rPr lang="el-GR" dirty="0" smtClean="0"/>
              <a:t>, ο </a:t>
            </a:r>
            <a:r>
              <a:rPr lang="el-GR" b="1" dirty="0" smtClean="0"/>
              <a:t>μυϊκός τόνος</a:t>
            </a:r>
            <a:r>
              <a:rPr lang="el-GR" dirty="0" smtClean="0"/>
              <a:t>, η </a:t>
            </a:r>
            <a:r>
              <a:rPr lang="el-GR" b="1" dirty="0" smtClean="0"/>
              <a:t>λεπτή κινητικότητα </a:t>
            </a:r>
            <a:r>
              <a:rPr lang="el-GR" dirty="0" smtClean="0"/>
              <a:t>και οι</a:t>
            </a:r>
            <a:r>
              <a:rPr lang="el-GR" b="1" dirty="0" smtClean="0"/>
              <a:t> δεξιότητες άκρας χείρας – λαβή μολυβιού  </a:t>
            </a:r>
            <a:r>
              <a:rPr lang="el-GR" dirty="0" smtClean="0"/>
              <a:t>(</a:t>
            </a:r>
            <a:r>
              <a:rPr lang="el-GR" dirty="0" err="1" smtClean="0"/>
              <a:t>Case</a:t>
            </a:r>
            <a:r>
              <a:rPr lang="el-GR" dirty="0" smtClean="0"/>
              <a:t>-</a:t>
            </a:r>
            <a:r>
              <a:rPr lang="el-GR" dirty="0" err="1" smtClean="0"/>
              <a:t>Smith</a:t>
            </a:r>
            <a:r>
              <a:rPr lang="el-GR" dirty="0" smtClean="0"/>
              <a:t>, </a:t>
            </a:r>
            <a:r>
              <a:rPr lang="el-GR" dirty="0" err="1" smtClean="0"/>
              <a:t>Allen</a:t>
            </a:r>
            <a:r>
              <a:rPr lang="el-GR" dirty="0" smtClean="0"/>
              <a:t>, </a:t>
            </a:r>
            <a:r>
              <a:rPr lang="el-GR" dirty="0" err="1" smtClean="0"/>
              <a:t>Pratt</a:t>
            </a:r>
            <a:r>
              <a:rPr lang="el-GR" dirty="0" smtClean="0"/>
              <a:t>, 1996, </a:t>
            </a:r>
            <a:r>
              <a:rPr lang="el-GR" dirty="0" err="1" smtClean="0"/>
              <a:t>Τσίπρα</a:t>
            </a:r>
            <a:r>
              <a:rPr lang="el-GR" dirty="0" smtClean="0"/>
              <a:t>, 1999)</a:t>
            </a:r>
            <a:r>
              <a:rPr lang="el-GR" b="1" dirty="0" smtClean="0"/>
              <a:t>.</a:t>
            </a:r>
            <a:endParaRPr lang="el-GR" dirty="0" smtClean="0"/>
          </a:p>
          <a:p>
            <a:pPr>
              <a:buNone/>
            </a:pPr>
            <a:endParaRPr lang="el-G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smtClean="0"/>
              <a:t>ΚΙΝΑΙΣΘΗΣΙΑ</a:t>
            </a:r>
            <a:endParaRPr lang="el-GR" sz="2800" dirty="0"/>
          </a:p>
        </p:txBody>
      </p:sp>
      <p:sp>
        <p:nvSpPr>
          <p:cNvPr id="3" name="2 - Θέση περιεχομένου"/>
          <p:cNvSpPr>
            <a:spLocks noGrp="1"/>
          </p:cNvSpPr>
          <p:nvPr>
            <p:ph idx="1"/>
          </p:nvPr>
        </p:nvSpPr>
        <p:spPr>
          <a:xfrm>
            <a:off x="457200" y="1484784"/>
            <a:ext cx="8229600" cy="5184576"/>
          </a:xfrm>
        </p:spPr>
        <p:txBody>
          <a:bodyPr>
            <a:normAutofit fontScale="77500" lnSpcReduction="20000"/>
          </a:bodyPr>
          <a:lstStyle/>
          <a:p>
            <a:pPr>
              <a:buNone/>
            </a:pPr>
            <a:r>
              <a:rPr lang="el-GR" dirty="0" smtClean="0"/>
              <a:t>Η κιναισθησία είναι η ικανότητα του ατόμου να αναγνωρίζει την διαδρομή και την κατεύθυνση των κινήσεων των άκρων του και προκύπτει από πληροφορίες που παρέχουν οι μύες, οι αρθρώσεις και το δέρμα (</a:t>
            </a:r>
            <a:r>
              <a:rPr lang="el-GR" dirty="0" err="1" smtClean="0"/>
              <a:t>Sudsawad</a:t>
            </a:r>
            <a:r>
              <a:rPr lang="el-GR" dirty="0" smtClean="0"/>
              <a:t>, </a:t>
            </a:r>
            <a:r>
              <a:rPr lang="el-GR" dirty="0" err="1" smtClean="0"/>
              <a:t>Trombly</a:t>
            </a:r>
            <a:r>
              <a:rPr lang="el-GR" dirty="0" smtClean="0"/>
              <a:t>, </a:t>
            </a:r>
            <a:r>
              <a:rPr lang="el-GR" dirty="0" err="1" smtClean="0"/>
              <a:t>Henderson</a:t>
            </a:r>
            <a:r>
              <a:rPr lang="el-GR" dirty="0" smtClean="0"/>
              <a:t>, </a:t>
            </a:r>
            <a:r>
              <a:rPr lang="el-GR" dirty="0" err="1" smtClean="0"/>
              <a:t>Tickle–Degnen</a:t>
            </a:r>
            <a:r>
              <a:rPr lang="el-GR" dirty="0" smtClean="0"/>
              <a:t>, 2002). </a:t>
            </a:r>
          </a:p>
          <a:p>
            <a:pPr>
              <a:buNone/>
            </a:pPr>
            <a:r>
              <a:rPr lang="el-GR" dirty="0" smtClean="0"/>
              <a:t>Το παιδί μέσω αυτής της δεξιότητας, μαθαίνει να χρησιμοποιεί λαβή στο μολύβι οπού δεν ασκεί υπερβολική πίεση στο κράτημά του, ώστε να του παρέχονται φυσιολογικά κιναισθητικά ερεθίσματα. Έτσι αναπτύσσει δυναμική τριποδική λαβή και δεν ασκεί υπερβολική πίεση την ώρα που γράφει και με αυτό το τρόπο αποφεύγεται το σπάσιμο της μύτης του μολυβιού ή και το τρύπημα του χαρτιού. Ακόμη, γράφει με φυσιολογικό ρυθμό και σχηματίζει σωστά τα γράμματα (</a:t>
            </a:r>
            <a:r>
              <a:rPr lang="el-GR" dirty="0" err="1" smtClean="0"/>
              <a:t>Pehoski</a:t>
            </a:r>
            <a:r>
              <a:rPr lang="el-GR" dirty="0" smtClean="0"/>
              <a:t>, 1995, </a:t>
            </a:r>
            <a:r>
              <a:rPr lang="el-GR" dirty="0" err="1" smtClean="0"/>
              <a:t>Τσίπρα</a:t>
            </a:r>
            <a:r>
              <a:rPr lang="el-GR" dirty="0" smtClean="0"/>
              <a:t>, 1999).</a:t>
            </a:r>
            <a:endParaRPr lang="el-G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r>
              <a:rPr lang="el-GR" sz="2800" b="1" i="1" dirty="0" smtClean="0"/>
              <a:t>ΟΠΤΙΚΗ ΑΝΤΙΛΗΨΗ</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323528" y="764704"/>
            <a:ext cx="8568952" cy="5832648"/>
          </a:xfrm>
        </p:spPr>
        <p:txBody>
          <a:bodyPr>
            <a:normAutofit fontScale="62500" lnSpcReduction="20000"/>
          </a:bodyPr>
          <a:lstStyle/>
          <a:p>
            <a:r>
              <a:rPr lang="el-GR" dirty="0" smtClean="0"/>
              <a:t>Η οπτική αντίληψη περιλαμβάνει την οπτική προσοχή, την οπτική μνήμη, την οπτική διάκριση, τις χωρικές σχέσεις. Η </a:t>
            </a:r>
            <a:r>
              <a:rPr lang="el-GR" b="1" i="1" dirty="0" smtClean="0"/>
              <a:t>οπτική προσοχή</a:t>
            </a:r>
            <a:r>
              <a:rPr lang="el-GR" dirty="0" smtClean="0"/>
              <a:t> στη γραφή βοηθάει τα παιδιά στο σωστό σχηματισμό γραμμάτων, στην ορθογραφία, στην γραμματική, στη στίξη, στην γραφή κεφαλαίων γραμμάτων και στην διατύπωση ιδεών που είναι απαραίτητες για την γραπτή έκφραση.</a:t>
            </a:r>
          </a:p>
          <a:p>
            <a:r>
              <a:rPr lang="el-GR" dirty="0" smtClean="0"/>
              <a:t>Η </a:t>
            </a:r>
            <a:r>
              <a:rPr lang="el-GR" b="1" i="1" dirty="0" smtClean="0"/>
              <a:t>οπτική μνήμη</a:t>
            </a:r>
            <a:r>
              <a:rPr lang="el-GR" dirty="0" smtClean="0"/>
              <a:t> βοηθάει στην εκμάθηση της γραφής της αλφαβήτου. Δηλαδή είναι υπεύθυνη για το διαχωρισμό των μικρών και των κεφαλαίων γραμμάτων, στην ανάκτηση του τρόπου με τον οποίο το παιδί σχηματίζει τα γράμματα και τους αριθμούς.</a:t>
            </a:r>
          </a:p>
          <a:p>
            <a:r>
              <a:rPr lang="el-GR" dirty="0" smtClean="0"/>
              <a:t>Ένα παιδί για να είναι σε θέση να γράφει, πρέπει να έχει αναπτύξει την ικανότητα της </a:t>
            </a:r>
            <a:r>
              <a:rPr lang="el-GR" b="1" i="1" dirty="0" smtClean="0"/>
              <a:t>οπτικής διάκρισης</a:t>
            </a:r>
            <a:r>
              <a:rPr lang="el-GR" dirty="0" smtClean="0"/>
              <a:t> των σχημάτων. Η οπτική διάκριση βοηθάει τους μαθητές στην αντιγραφή, στην αναγνώριση των δικών τους λαθών αλλά και των άλλων στην γραφή, στην αναγνώριση γραμμάτων και λέξεων με διαφορετική διατύπωση και γραμμάτων ή νούμερων σε διαφορετικό περιβάλλον, μέγεθος ή θέσεις (π.χ. ε με 3, θ, φ).</a:t>
            </a:r>
          </a:p>
          <a:p>
            <a:r>
              <a:rPr lang="el-GR" dirty="0" smtClean="0"/>
              <a:t>Η </a:t>
            </a:r>
            <a:r>
              <a:rPr lang="el-GR" b="1" i="1" dirty="0" smtClean="0"/>
              <a:t>χωρική αντίληψη</a:t>
            </a:r>
            <a:r>
              <a:rPr lang="el-GR" dirty="0" smtClean="0"/>
              <a:t>, επίσης, είναι απαραίτητη διότι το παιδί με αυτήν τοποθετεί τα γράμματα σωστά το ένα δίπλα στο άλλο, πάνω στη γραμμή του τετραδίου και όχι πάνω ή κάτω από αυτήν και τα γράφει στο σωστό μέγεθος. Ακόμη, πρέπει να είναι ικανό να διακρίνει το δεξιά και το αριστερά, για να μπορεί να μάθει να γράφει από αριστερά στα δεξιά, λέξεις και προτάσεις (</a:t>
            </a:r>
            <a:r>
              <a:rPr lang="el-GR" dirty="0" err="1" smtClean="0"/>
              <a:t>Schneck</a:t>
            </a:r>
            <a:r>
              <a:rPr lang="el-GR" dirty="0" smtClean="0"/>
              <a:t>, 1996).</a:t>
            </a:r>
          </a:p>
          <a:p>
            <a:pPr>
              <a:buNone/>
            </a:pPr>
            <a:endParaRPr lang="el-G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i="1" dirty="0" smtClean="0"/>
              <a:t>ΟΠΤΙΚΟΚΙΝΗΤΙΚΟΣ ΣΥΝΤΟΝΙΣΜΟΣ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836712"/>
            <a:ext cx="8229600" cy="5289451"/>
          </a:xfrm>
        </p:spPr>
        <p:txBody>
          <a:bodyPr>
            <a:normAutofit fontScale="77500" lnSpcReduction="20000"/>
          </a:bodyPr>
          <a:lstStyle/>
          <a:p>
            <a:r>
              <a:rPr lang="el-GR" dirty="0" smtClean="0"/>
              <a:t>Ο </a:t>
            </a:r>
            <a:r>
              <a:rPr lang="el-GR" dirty="0" err="1" smtClean="0"/>
              <a:t>οπτικοκινητικός</a:t>
            </a:r>
            <a:r>
              <a:rPr lang="el-GR" dirty="0" smtClean="0"/>
              <a:t> συντονισμός είναι η ικανότητα του ατόμου να συντονίζει την οπτική πληροφορία με τις κινήσεις του σώματος κατά τη διάρκεια μιας  δραστηριότητας (</a:t>
            </a:r>
            <a:r>
              <a:rPr lang="el-GR" dirty="0" err="1" smtClean="0"/>
              <a:t>Σηφάκη</a:t>
            </a:r>
            <a:r>
              <a:rPr lang="el-GR" dirty="0" smtClean="0"/>
              <a:t>, 2001). Αποτελεί μια πολύ σημαντική ικανότητα γιατί διευκολύνει το παιδί να εκπαιδευτεί σωστά στη γραφή αλλά και να μπορεί να ασχοληθεί με επιτυχία σε όλες τις δραστηριότητες καθημερινής ζωής.</a:t>
            </a:r>
          </a:p>
          <a:p>
            <a:r>
              <a:rPr lang="el-GR" dirty="0" smtClean="0"/>
              <a:t>Ο σωστός συντονισμός των κινήσεων των ματιών και των χεριών βοηθούν στην αντιγραφή, στην σωστή διαδοχή των κινήσεων που πρέπει να εκτελέσει ο μαθητής για να παράγει ένα γράμμα. Το μέγεθος των γραμμάτων είναι ίσος και ακολουθεί την οριζόντια γραμμή, γράφει σωστά τα κεφαλαία και τα μικρά γράμματα και δεν τα μπερδεύει. Γενικά η γραφή είναι ομοιόμορφη (</a:t>
            </a:r>
            <a:r>
              <a:rPr lang="el-GR" dirty="0" err="1" smtClean="0"/>
              <a:t>Erhardt</a:t>
            </a:r>
            <a:r>
              <a:rPr lang="el-GR" dirty="0" smtClean="0"/>
              <a:t>, 1995, </a:t>
            </a:r>
            <a:r>
              <a:rPr lang="el-GR" dirty="0" err="1" smtClean="0"/>
              <a:t>Βότσου</a:t>
            </a:r>
            <a:r>
              <a:rPr lang="el-GR" dirty="0" smtClean="0"/>
              <a:t>, 1993).</a:t>
            </a:r>
          </a:p>
          <a:p>
            <a:endParaRPr lang="el-G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i="1" dirty="0" smtClean="0"/>
              <a:t>ΑΔΡΗ ΚΙΝΗΤΙΚΟΤΗΤΑ – ΣΤΑΣΙΚΟΣ ΕΛΕΓΧΟΣ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196752"/>
            <a:ext cx="8229600" cy="4929411"/>
          </a:xfrm>
        </p:spPr>
        <p:txBody>
          <a:bodyPr>
            <a:normAutofit fontScale="92500" lnSpcReduction="10000"/>
          </a:bodyPr>
          <a:lstStyle/>
          <a:p>
            <a:r>
              <a:rPr lang="el-GR" dirty="0" smtClean="0"/>
              <a:t>Το παιδί πρέπει να έχει σωστό έλεγχο στάσης του σώματος και ευθύγραμμη στάση αυτού ώστε κατά την διαδικασία της εκμάθησης της γραφής να στηρίζεται ανεξάρτητα, χωρίς να δέχεται εξωτερική υποστήριξη.  Να είναι σε καθιστή θέση, σε σωστή εργονομική θέση. Το κάθισμα να στηρίζει την πλάτη και να σχηματίζει γωνία 90ο με τους μηρούς, οι οποίοι θα πρέπει να σχηματίζουν γωνία 90ο με τις γάμπες. Ακόμη, το  ύψος του τραπεζιού πρέπει να είναι ανάλογο με το ύψος του παιδιού (</a:t>
            </a:r>
            <a:r>
              <a:rPr lang="el-GR" dirty="0" err="1" smtClean="0"/>
              <a:t>Τσίπρα</a:t>
            </a:r>
            <a:r>
              <a:rPr lang="el-GR" dirty="0" smtClean="0"/>
              <a:t> 1999).</a:t>
            </a:r>
          </a:p>
          <a:p>
            <a:pPr>
              <a:buNone/>
            </a:pPr>
            <a:endParaRPr lang="el-G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1143000"/>
          </a:xfrm>
        </p:spPr>
        <p:txBody>
          <a:bodyPr>
            <a:normAutofit fontScale="90000"/>
          </a:bodyPr>
          <a:lstStyle/>
          <a:p>
            <a:r>
              <a:rPr lang="el-GR" sz="3100" b="1" i="1" dirty="0" smtClean="0"/>
              <a:t/>
            </a:r>
            <a:br>
              <a:rPr lang="el-GR" sz="3100" b="1" i="1" dirty="0" smtClean="0"/>
            </a:br>
            <a:r>
              <a:rPr lang="el-GR" sz="3100" b="1" i="1" dirty="0" smtClean="0"/>
              <a:t/>
            </a:r>
            <a:br>
              <a:rPr lang="el-GR" sz="3100" b="1" i="1" dirty="0" smtClean="0"/>
            </a:br>
            <a:r>
              <a:rPr lang="el-GR" sz="3100" b="1" i="1" dirty="0" smtClean="0"/>
              <a:t>ΠΛΕΥΡΙΩΣΗ- ΜΥΪΚΟΣ ΤΟΝΟΣ</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251520" y="1124744"/>
            <a:ext cx="8712968" cy="5472608"/>
          </a:xfrm>
        </p:spPr>
        <p:txBody>
          <a:bodyPr>
            <a:normAutofit fontScale="70000" lnSpcReduction="20000"/>
          </a:bodyPr>
          <a:lstStyle/>
          <a:p>
            <a:r>
              <a:rPr lang="el-GR" b="1" i="1" dirty="0" smtClean="0"/>
              <a:t>ΠΛΕΥΡΙΩΣΗ</a:t>
            </a:r>
            <a:endParaRPr lang="el-GR" dirty="0" smtClean="0"/>
          </a:p>
          <a:p>
            <a:r>
              <a:rPr lang="el-GR" dirty="0" smtClean="0"/>
              <a:t>Στο παιδί πρέπει να έχει εδραιωθεί η </a:t>
            </a:r>
            <a:r>
              <a:rPr lang="el-GR" dirty="0" err="1" smtClean="0"/>
              <a:t>πλευρίωση</a:t>
            </a:r>
            <a:r>
              <a:rPr lang="el-GR" dirty="0" smtClean="0"/>
              <a:t>, δηλαδή να χρησιμοποιεί το επικρατέστερο χέρι, το δεξί ή το αριστερό για να μπορεί να χρησιμοποιεί το μολύβι για να γράψει.</a:t>
            </a:r>
          </a:p>
          <a:p>
            <a:pPr>
              <a:buNone/>
            </a:pPr>
            <a:r>
              <a:rPr lang="el-GR" dirty="0" smtClean="0"/>
              <a:t> </a:t>
            </a:r>
          </a:p>
          <a:p>
            <a:r>
              <a:rPr lang="el-GR" b="1" i="1" dirty="0" smtClean="0"/>
              <a:t>ΜΥΪΚΟΣ ΤΟΝΟΣ</a:t>
            </a:r>
            <a:endParaRPr lang="el-GR" dirty="0" smtClean="0"/>
          </a:p>
          <a:p>
            <a:r>
              <a:rPr lang="el-GR" dirty="0" smtClean="0"/>
              <a:t>Η γραφή επηρεάζεται σημαντικά από τον μυϊκό τόνο. Τα παιδιά με φυσιολογικό μυϊκό τόνο γράφουν ευανάγνωστα, με φυσιολογικό ρυθμό και  με σωστή τριποδική λαβή. Εάν υπάρχει κάποιο πρόβλημα στο μυϊκό τόνο, τα παραπάνω μπορεί να μην ισχύουν. Για παράδειγμα, τα παιδιά που έχουν χαμηλό μυϊκό τόνο, κρατούν πολύ ελαφρά το μολύβι και σταδιακά ο γραφικός χαρακτήρας γίνεται όλο και πιο δυσανάγνωστος. Ο αυξημένος μυϊκός τόνος δημιουργεί ένταση στους μύες με αποτέλεσμα να εμποδίζεται η αρμονική συντονισμένη κίνηση που είναι απαραίτητη για την δημιουργία ευανάγνωστων χαρακτήρων (</a:t>
            </a:r>
            <a:r>
              <a:rPr lang="el-GR" dirty="0" err="1" smtClean="0"/>
              <a:t>Τσίπρα</a:t>
            </a:r>
            <a:r>
              <a:rPr lang="el-GR" dirty="0" smtClean="0"/>
              <a:t>, 1999).</a:t>
            </a:r>
          </a:p>
          <a:p>
            <a:pPr>
              <a:buNone/>
            </a:pPr>
            <a:endParaRPr lang="el-GR"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sz="2800" b="1" i="1" dirty="0" smtClean="0"/>
              <a:t>ΛΕΠΤΗ ΚΙΝΗΤΙΚΟΤΗΤΑ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0" y="836712"/>
            <a:ext cx="9144000" cy="5760640"/>
          </a:xfrm>
        </p:spPr>
        <p:txBody>
          <a:bodyPr>
            <a:normAutofit fontScale="85000" lnSpcReduction="10000"/>
          </a:bodyPr>
          <a:lstStyle/>
          <a:p>
            <a:r>
              <a:rPr lang="el-GR" dirty="0" smtClean="0"/>
              <a:t>Η ανάπτυξη της λεπτής κίνησης παίζει πολύ σημαντικό ρόλο στην ανάπτυξη της ικανότητας του παιδιού στην γραφή. Στο σπίτι οι γονείς, αλλά και στο νηπιαγωγείο οι δασκάλες ωθούν τα παιδιά να ασχοληθούν με δραστηριότητες που απαιτούν λεπτή κίνηση, όπως η χρήση ψαλιδιού ή η ζωγραφική με μαρκαδόρους (</a:t>
            </a:r>
            <a:r>
              <a:rPr lang="el-GR" dirty="0" err="1" smtClean="0"/>
              <a:t>Exner</a:t>
            </a:r>
            <a:r>
              <a:rPr lang="el-GR" dirty="0" smtClean="0"/>
              <a:t>, 1996).</a:t>
            </a:r>
          </a:p>
          <a:p>
            <a:r>
              <a:rPr lang="el-GR" dirty="0" smtClean="0"/>
              <a:t>Τα παιδιά με αυτή την δεξιότητα, εκτός ότι μαθαίνουν την γραφή, έχουν την δυνατότητα εκμάθησης και άλλων δραστηριοτήτων γύρω από αυτήν. Δηλαδή, να σβήνουν με την γομολάστιχα, να ξύνουν το μολύβι τους, να τραβούν γραμμές με το χάρακα. Οι συντονισμένες κινήσεις των δακτύλων οδηγούν σε επαρκή έλεγχο του μολυβιού, που έχει ως αποτέλεσμα το παιδί να γράφει με φυσιολογικό ρυθμό, χωρίς δισταγμό και κόπο και ο γραφικός χαρακτήρας να είναι ευανάγνωστος (</a:t>
            </a:r>
            <a:r>
              <a:rPr lang="el-GR" dirty="0" err="1" smtClean="0"/>
              <a:t>Τσίπρα</a:t>
            </a:r>
            <a:r>
              <a:rPr lang="el-GR" dirty="0" smtClean="0"/>
              <a:t>, 1999).</a:t>
            </a:r>
          </a:p>
          <a:p>
            <a:pPr>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a:t>2. ΟΡΙΣΜΟΣ ΤΟΥ ΕΛΕΥΘΕΡΟΥ ΧΡΟΝΟΥ</a:t>
            </a:r>
            <a:endParaRPr lang="el-GR" dirty="0"/>
          </a:p>
        </p:txBody>
      </p:sp>
      <p:sp>
        <p:nvSpPr>
          <p:cNvPr id="3" name="2 - Θέση περιεχομένου"/>
          <p:cNvSpPr>
            <a:spLocks noGrp="1"/>
          </p:cNvSpPr>
          <p:nvPr>
            <p:ph idx="1"/>
          </p:nvPr>
        </p:nvSpPr>
        <p:spPr/>
        <p:txBody>
          <a:bodyPr/>
          <a:lstStyle/>
          <a:p>
            <a:r>
              <a:rPr lang="el-GR" dirty="0" smtClean="0"/>
              <a:t>……</a:t>
            </a:r>
            <a:r>
              <a:rPr lang="el-GR" dirty="0" smtClean="0"/>
              <a:t>είναι</a:t>
            </a:r>
            <a:r>
              <a:rPr lang="el-GR" dirty="0"/>
              <a:t> </a:t>
            </a:r>
            <a:r>
              <a:rPr lang="el-GR" i="1" dirty="0"/>
              <a:t>ο χρόνος τον οποίο το παιδί και ο νέος εκμεταλλεύεται μόνο για την ικανοποίηση αυστηρά προσωπικών επιδιώξεων, ενδιαφερόντων και αναγκών, με δικά του εντελώς προσωπικά κριτήρια και κίνητρα.</a:t>
            </a:r>
            <a:endParaRPr lang="el-GR"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i="1" dirty="0" smtClean="0"/>
              <a:t>ΔΕΞΙΟΤΗΤΕΣ ΑΚΡΑΣ ΧΕΙΡΑΣ – ΛΑΒΗ ΜΟΛΥΒΙΟΥ</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Το παιδί για να μπορεί να γράψει αποτελεσματικά, χωρίς κόπωση πρέπει να έχει κατακτήσει τις δεξιότητες άκρας χείρας, συγκεκριμένα να έχει </a:t>
            </a:r>
            <a:r>
              <a:rPr lang="el-GR" b="1" dirty="0" smtClean="0"/>
              <a:t>δυναμική τριποδική λαβή</a:t>
            </a:r>
            <a:r>
              <a:rPr lang="el-GR" dirty="0" smtClean="0"/>
              <a:t> για την σύλληψη του μολυβιού.  (</a:t>
            </a:r>
            <a:r>
              <a:rPr lang="el-GR" dirty="0" err="1" smtClean="0"/>
              <a:t>Burton</a:t>
            </a:r>
            <a:r>
              <a:rPr lang="el-GR" dirty="0" smtClean="0"/>
              <a:t>, </a:t>
            </a:r>
            <a:r>
              <a:rPr lang="el-GR" dirty="0" err="1" smtClean="0"/>
              <a:t>Dancisak</a:t>
            </a:r>
            <a:r>
              <a:rPr lang="el-GR" dirty="0" smtClean="0"/>
              <a:t>, 2000, </a:t>
            </a:r>
            <a:r>
              <a:rPr lang="el-GR" dirty="0" err="1" smtClean="0"/>
              <a:t>Yakimishyn</a:t>
            </a:r>
            <a:r>
              <a:rPr lang="el-GR" dirty="0" smtClean="0"/>
              <a:t>, </a:t>
            </a:r>
            <a:r>
              <a:rPr lang="el-GR" dirty="0" err="1" smtClean="0"/>
              <a:t>Magill–Evans</a:t>
            </a:r>
            <a:r>
              <a:rPr lang="el-GR" dirty="0" smtClean="0"/>
              <a:t>, 2002).</a:t>
            </a:r>
          </a:p>
          <a:p>
            <a:endParaRPr lang="el-GR" dirty="0"/>
          </a:p>
        </p:txBody>
      </p:sp>
      <p:sp>
        <p:nvSpPr>
          <p:cNvPr id="4" name="3 - Ορθογώνιο"/>
          <p:cNvSpPr/>
          <p:nvPr/>
        </p:nvSpPr>
        <p:spPr>
          <a:xfrm>
            <a:off x="6300192" y="5589240"/>
            <a:ext cx="1872208" cy="923330"/>
          </a:xfrm>
          <a:prstGeom prst="rect">
            <a:avLst/>
          </a:prstGeom>
        </p:spPr>
        <p:txBody>
          <a:bodyPr wrap="square">
            <a:spAutoFit/>
          </a:bodyPr>
          <a:lstStyle/>
          <a:p>
            <a:r>
              <a:rPr lang="el-GR" b="1" dirty="0" smtClean="0"/>
              <a:t>Γιάννης και Σοφία Στυλιανού</a:t>
            </a:r>
            <a:endParaRPr lang="el-GR" dirty="0" smtClean="0"/>
          </a:p>
          <a:p>
            <a:r>
              <a:rPr lang="el-GR" b="1" dirty="0" err="1" smtClean="0"/>
              <a:t>Εργοθεραπευτές</a:t>
            </a:r>
            <a:endParaRPr lang="el-GR"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ΔΕΝ ΚΑΘΕΤΑΙ ΣΕ ΕΝΑ ΤΟΠΟ.. ΤΡΕΧΩ ΣΥΝΕΧΩΣ ΑΠΟ ΠΙΣΩ ΤΟΥ.. (ΔΕΠ-Υ)</a:t>
            </a:r>
            <a:r>
              <a:rPr lang="el-GR" dirty="0" smtClean="0"/>
              <a:t/>
            </a:r>
            <a:br>
              <a:rPr lang="el-GR" dirty="0" smtClean="0"/>
            </a:br>
            <a:endParaRPr lang="el-GR" dirty="0"/>
          </a:p>
        </p:txBody>
      </p:sp>
      <p:sp>
        <p:nvSpPr>
          <p:cNvPr id="3" name="2 - Θέση περιεχομένου"/>
          <p:cNvSpPr>
            <a:spLocks noGrp="1"/>
          </p:cNvSpPr>
          <p:nvPr>
            <p:ph idx="1"/>
          </p:nvPr>
        </p:nvSpPr>
        <p:spPr>
          <a:xfrm>
            <a:off x="179512" y="1340768"/>
            <a:ext cx="5976664" cy="5256584"/>
          </a:xfrm>
        </p:spPr>
        <p:txBody>
          <a:bodyPr>
            <a:normAutofit fontScale="70000" lnSpcReduction="20000"/>
          </a:bodyPr>
          <a:lstStyle/>
          <a:p>
            <a:pPr>
              <a:buNone/>
            </a:pPr>
            <a:r>
              <a:rPr lang="el-GR" b="1" i="1" dirty="0" smtClean="0"/>
              <a:t>«Ο Λεωνίδας μου πηγαίνει στην Α δημοτικού. Με έχει κουράσει αυτό το παιδί! Από πού έμοιασε..;  Έχω τύψεις που βγάζω τέτοιες κουβέντες από το στόμα μου.. Παιδί μου είναι!! Αλλά… δεν κάθεται σε ένα τόπο… Τρέχω συνεχώς από πίσω του… Και όταν παίζει; Παιχνίδια παντού! Δεν τελειώνει ποτέ το παιχνίδι του. Το παρατάει στη μέση και μετά παίρνει άλλο και άλλο..και εγώ; Τρέχω από πίσω του και μαζεύω. Του λέω να με βοηθήσει και κάνει πως δεν με ακούει. Όταν όμως θέλει να ανοίξει το στόμα του; Μιλάει ασταμάτητα.. Δεν μου έφταναν αυτά και άλλα πολλά, με κάλεσαν και από το σχολείο του και μου είπαν πως τριγυρνά μέσα στη τάξη και τελειώνει πάντα τελευταίος τα μαθήματά του. . Ανέφεραν κάτι για ΔΕΠ- Υ.. Τι είναι αυτό;»</a:t>
            </a:r>
            <a:endParaRPr lang="el-GR" dirty="0"/>
          </a:p>
        </p:txBody>
      </p:sp>
      <p:pic>
        <p:nvPicPr>
          <p:cNvPr id="84994" name="Picture 2" descr="..ΔΕΝ ΚΑΘΕΤΑΙ ΣΕ ΕΝΑ ΤΟΠΟ.. ΤΡΕΧΩ ΣΥΝΕΧΩΣ ΑΠΟ ΠΙΣΩ ΤΟΥ.. (ΔΕΠ-Υ) "/>
          <p:cNvPicPr>
            <a:picLocks noChangeAspect="1" noChangeArrowheads="1"/>
          </p:cNvPicPr>
          <p:nvPr/>
        </p:nvPicPr>
        <p:blipFill>
          <a:blip r:embed="rId2" cstate="print"/>
          <a:srcRect/>
          <a:stretch>
            <a:fillRect/>
          </a:stretch>
        </p:blipFill>
        <p:spPr bwMode="auto">
          <a:xfrm>
            <a:off x="6228184" y="692696"/>
            <a:ext cx="2543175" cy="1800225"/>
          </a:xfrm>
          <a:prstGeom prst="rect">
            <a:avLst/>
          </a:prstGeom>
          <a:noFill/>
        </p:spPr>
      </p:pic>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ΟΡΙΣΜΟΣ</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196752"/>
            <a:ext cx="8229600" cy="4929411"/>
          </a:xfrm>
        </p:spPr>
        <p:txBody>
          <a:bodyPr>
            <a:normAutofit fontScale="92500" lnSpcReduction="20000"/>
          </a:bodyPr>
          <a:lstStyle/>
          <a:p>
            <a:r>
              <a:rPr lang="el-GR" dirty="0" smtClean="0"/>
              <a:t>Η Διαταραχή Ελλειμματικής Προσοχής /</a:t>
            </a:r>
            <a:r>
              <a:rPr lang="el-GR" dirty="0" err="1" smtClean="0"/>
              <a:t>Υπερκινητικότητα</a:t>
            </a:r>
            <a:r>
              <a:rPr lang="el-GR" dirty="0" smtClean="0"/>
              <a:t>  (ΔΕΠ-Υ), είναι μια αναπτυξιακή διαταραχή, η οποία έχει ως κύρια χαρακτηριστικά την εκδήλωση συμπτωμάτων απροσεξίας και ή </a:t>
            </a:r>
            <a:r>
              <a:rPr lang="el-GR" dirty="0" err="1" smtClean="0"/>
              <a:t>υπερκινητικότητας</a:t>
            </a:r>
            <a:r>
              <a:rPr lang="el-GR" dirty="0" smtClean="0"/>
              <a:t>-παρορμητικότητας, σε βαθμό δυσανάλογο με την ηλικία του παιδιού. Ασκεί  αρνητική επίδραση σε πολλούς τομείς της λειτουργικότητας του  και προκαλεί σοβαρές και επίμονες δυσκολίες τόσο στο ίδιο το παιδί όσο και στο οικογενειακό και ευρύτερο κοινωνικό περιβάλλον (</a:t>
            </a:r>
            <a:r>
              <a:rPr lang="el-GR" dirty="0" err="1" smtClean="0"/>
              <a:t>Κάκουρος</a:t>
            </a:r>
            <a:r>
              <a:rPr lang="el-GR" dirty="0" smtClean="0"/>
              <a:t> και </a:t>
            </a:r>
            <a:r>
              <a:rPr lang="el-GR" dirty="0" err="1" smtClean="0"/>
              <a:t>Μανιαδάκη</a:t>
            </a:r>
            <a:r>
              <a:rPr lang="el-GR" dirty="0" smtClean="0"/>
              <a:t>, 2006).</a:t>
            </a:r>
          </a:p>
          <a:p>
            <a:endParaRPr lang="el-GR"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ΑΙΤΙΑ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124744"/>
            <a:ext cx="8229600" cy="5001419"/>
          </a:xfrm>
        </p:spPr>
        <p:txBody>
          <a:bodyPr>
            <a:normAutofit fontScale="77500" lnSpcReduction="20000"/>
          </a:bodyPr>
          <a:lstStyle/>
          <a:p>
            <a:r>
              <a:rPr lang="el-GR" dirty="0" smtClean="0"/>
              <a:t>Τα ακριβή αίτια δεν έχουν εξακριβωθεί ακόμη. Δεν είναι υπεύθυνοι οι γονείς, ούτε καν τα ίδια τα παιδιά. Στηρίζεται από έρευνες ότι, αν και η αιτιολογία της είναι </a:t>
            </a:r>
            <a:r>
              <a:rPr lang="el-GR" dirty="0" err="1" smtClean="0"/>
              <a:t>πολυπαραγοντική</a:t>
            </a:r>
            <a:r>
              <a:rPr lang="el-GR" dirty="0" smtClean="0"/>
              <a:t>, το πρώτο λόγο έχουν οι γενετικοί και οι νευρολογικοί παράγοντες (</a:t>
            </a:r>
            <a:r>
              <a:rPr lang="el-GR" dirty="0" err="1" smtClean="0"/>
              <a:t>Κάκουρος</a:t>
            </a:r>
            <a:r>
              <a:rPr lang="el-GR" dirty="0" smtClean="0"/>
              <a:t> και </a:t>
            </a:r>
            <a:r>
              <a:rPr lang="el-GR" dirty="0" err="1" smtClean="0"/>
              <a:t>Μανιαδάκη</a:t>
            </a:r>
            <a:r>
              <a:rPr lang="el-GR" dirty="0" smtClean="0"/>
              <a:t>, 2006, </a:t>
            </a:r>
            <a:r>
              <a:rPr lang="el-GR" dirty="0" err="1" smtClean="0"/>
              <a:t>Terrell</a:t>
            </a:r>
            <a:r>
              <a:rPr lang="el-GR" dirty="0" smtClean="0"/>
              <a:t> και </a:t>
            </a:r>
            <a:r>
              <a:rPr lang="el-GR" dirty="0" err="1" smtClean="0"/>
              <a:t>Passenger</a:t>
            </a:r>
            <a:r>
              <a:rPr lang="el-GR" dirty="0" smtClean="0"/>
              <a:t>, 2007).</a:t>
            </a:r>
          </a:p>
          <a:p>
            <a:pPr>
              <a:buNone/>
            </a:pPr>
            <a:r>
              <a:rPr lang="el-GR" dirty="0" smtClean="0"/>
              <a:t> </a:t>
            </a:r>
          </a:p>
          <a:p>
            <a:r>
              <a:rPr lang="el-GR" b="1" dirty="0" smtClean="0"/>
              <a:t>ΤΥΠΟΙ ΤΗΣ ΔΕΠ-Υ ΚΑΙ  ΣΥΜΠΤΩΜΑΤΑ</a:t>
            </a:r>
            <a:endParaRPr lang="el-GR" dirty="0" smtClean="0"/>
          </a:p>
          <a:p>
            <a:r>
              <a:rPr lang="el-GR" dirty="0" smtClean="0"/>
              <a:t>Υπάρχουν τρεις τύποι της </a:t>
            </a:r>
            <a:r>
              <a:rPr lang="el-GR" dirty="0" err="1" smtClean="0"/>
              <a:t>Δεπ</a:t>
            </a:r>
            <a:r>
              <a:rPr lang="el-GR" dirty="0" smtClean="0"/>
              <a:t>-υ, ανάλογα με το ποια συμπτώματα είναι ισχυρότερα στα επιμέρους. Σύμφωνα με το DSM-IV , τα συμπτώματα πρέπει να έχουν κάνει την εμφάνισή τους πριν από το 7ο έτος της ηλικίας, να έχουν διάρκεια τουλάχιστον 6 μήνες και να μην αντιστοιχούν στο αναπτυξιακό επίπεδο του παιδιού . Πρέπει να πληρούνται τουλάχιστον 6 κριτήρια.</a:t>
            </a:r>
          </a:p>
          <a:p>
            <a:endParaRPr lang="el-GR"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fontScale="90000"/>
          </a:bodyPr>
          <a:lstStyle/>
          <a:p>
            <a:r>
              <a:rPr lang="el-GR" sz="2800" b="1" dirty="0" smtClean="0"/>
              <a:t>1. </a:t>
            </a:r>
            <a:r>
              <a:rPr lang="el-GR" sz="2800" b="1" u="sng" dirty="0" smtClean="0"/>
              <a:t>ΔΕΠ-Υ με προεξάρχοντα τον απρόσεκτο τύπο/ έλλειψη προσοχής</a:t>
            </a:r>
            <a:endParaRPr lang="el-GR" sz="2800" dirty="0"/>
          </a:p>
        </p:txBody>
      </p:sp>
      <p:sp>
        <p:nvSpPr>
          <p:cNvPr id="3" name="2 - Θέση περιεχομένου"/>
          <p:cNvSpPr>
            <a:spLocks noGrp="1"/>
          </p:cNvSpPr>
          <p:nvPr>
            <p:ph idx="1"/>
          </p:nvPr>
        </p:nvSpPr>
        <p:spPr>
          <a:xfrm>
            <a:off x="457200" y="1268760"/>
            <a:ext cx="8507288" cy="5256584"/>
          </a:xfrm>
        </p:spPr>
        <p:txBody>
          <a:bodyPr>
            <a:normAutofit fontScale="70000" lnSpcReduction="20000"/>
          </a:bodyPr>
          <a:lstStyle/>
          <a:p>
            <a:r>
              <a:rPr lang="el-GR" dirty="0" smtClean="0"/>
              <a:t>Το παιδί:</a:t>
            </a:r>
          </a:p>
          <a:p>
            <a:r>
              <a:rPr lang="el-GR" dirty="0" smtClean="0"/>
              <a:t>Δυσκολεύεται να συγκεντρώσει την προσοχή του  σε λεπτομέρειες ή κάνει λάθη απροσεξίας στις σχολικές εργασίες ή σε άλλες δραστηριότητες</a:t>
            </a:r>
          </a:p>
          <a:p>
            <a:r>
              <a:rPr lang="el-GR" dirty="0" smtClean="0"/>
              <a:t>Δυσκολεύεται να διατηρήσει την προσοχή του σε δραστηριότητες</a:t>
            </a:r>
          </a:p>
          <a:p>
            <a:r>
              <a:rPr lang="el-GR" dirty="0" smtClean="0"/>
              <a:t>Φαίνεται να μην ακούει όταν του απευθύνεται ο λόγος</a:t>
            </a:r>
          </a:p>
          <a:p>
            <a:r>
              <a:rPr lang="el-GR" dirty="0" smtClean="0"/>
              <a:t>Δεν ακολουθεί οδηγίες μέχρι τέλους και αποτυγχάνει να διεκπεραιώσει σχολικές εργασίες  ή άλλα καθήκοντα στη τάξη ή στο σπίτι</a:t>
            </a:r>
          </a:p>
          <a:p>
            <a:r>
              <a:rPr lang="el-GR" dirty="0" smtClean="0"/>
              <a:t>Δυσκολεύεται να οργανώσει δουλειές και δραστηριότητες</a:t>
            </a:r>
          </a:p>
          <a:p>
            <a:r>
              <a:rPr lang="el-GR" dirty="0" smtClean="0"/>
              <a:t>Αποφεύγει να εμπλακεί  σε δραστηριότητες που απαιτούν πνευματική προσπάθεια, </a:t>
            </a:r>
            <a:r>
              <a:rPr lang="el-GR" dirty="0" err="1" smtClean="0"/>
              <a:t>π.χ</a:t>
            </a:r>
            <a:r>
              <a:rPr lang="el-GR" dirty="0" smtClean="0"/>
              <a:t> σχολικές εργασίες</a:t>
            </a:r>
          </a:p>
          <a:p>
            <a:r>
              <a:rPr lang="el-GR" dirty="0" smtClean="0"/>
              <a:t>Χάνει  τα πράγματά του (παιχνίδια, βιβλία κλπ)</a:t>
            </a:r>
          </a:p>
          <a:p>
            <a:r>
              <a:rPr lang="el-GR" dirty="0" smtClean="0"/>
              <a:t>Η προσοχή του διασπάται εύκολα από εξωτερικά ερεθίσματα</a:t>
            </a:r>
          </a:p>
          <a:p>
            <a:r>
              <a:rPr lang="el-GR" dirty="0" smtClean="0"/>
              <a:t>Ξεχνά καθημερινές δραστηριότητες</a:t>
            </a:r>
          </a:p>
          <a:p>
            <a:pPr>
              <a:buNone/>
            </a:pPr>
            <a:endParaRPr lang="el-GR"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74638"/>
            <a:ext cx="8363272" cy="490066"/>
          </a:xfrm>
        </p:spPr>
        <p:txBody>
          <a:bodyPr>
            <a:normAutofit/>
          </a:bodyPr>
          <a:lstStyle/>
          <a:p>
            <a:r>
              <a:rPr lang="el-GR" sz="2400" b="1" dirty="0" smtClean="0"/>
              <a:t>2.</a:t>
            </a:r>
            <a:r>
              <a:rPr lang="el-GR" sz="2400" b="1" u="sng" dirty="0" smtClean="0"/>
              <a:t> ΔΕΠ-Υ με προεξάρχοντα τον  Υπερκινητικό-Παρορμητικό τύπο</a:t>
            </a:r>
            <a:endParaRPr lang="el-GR" sz="2400" dirty="0"/>
          </a:p>
        </p:txBody>
      </p:sp>
      <p:sp>
        <p:nvSpPr>
          <p:cNvPr id="3" name="2 - Θέση περιεχομένου"/>
          <p:cNvSpPr>
            <a:spLocks noGrp="1"/>
          </p:cNvSpPr>
          <p:nvPr>
            <p:ph idx="1"/>
          </p:nvPr>
        </p:nvSpPr>
        <p:spPr>
          <a:xfrm>
            <a:off x="457200" y="980728"/>
            <a:ext cx="8229600" cy="5688632"/>
          </a:xfrm>
        </p:spPr>
        <p:txBody>
          <a:bodyPr>
            <a:normAutofit fontScale="70000" lnSpcReduction="20000"/>
          </a:bodyPr>
          <a:lstStyle/>
          <a:p>
            <a:r>
              <a:rPr lang="el-GR" dirty="0" smtClean="0"/>
              <a:t>Το παιδί:</a:t>
            </a:r>
          </a:p>
          <a:p>
            <a:r>
              <a:rPr lang="el-GR" dirty="0" smtClean="0"/>
              <a:t>Συχνά κινεί νευρικά τα χέρια και τα πόδια του ή στριφογυρίζει στη θέση του</a:t>
            </a:r>
          </a:p>
          <a:p>
            <a:r>
              <a:rPr lang="el-GR" dirty="0" smtClean="0"/>
              <a:t>Σηκώνεται από τη θέση του στην τάξη ή σε άλλες περιστάσεις, στις οποίες πρέπει να παραμείνει στη θέση του</a:t>
            </a:r>
          </a:p>
          <a:p>
            <a:r>
              <a:rPr lang="el-GR" dirty="0" smtClean="0"/>
              <a:t>Τρέχει εδώ και εκεί, σκαρφαλώνει, στριφογυρίζει</a:t>
            </a:r>
          </a:p>
          <a:p>
            <a:r>
              <a:rPr lang="el-GR" dirty="0" smtClean="0"/>
              <a:t> Δυσκολεύεται να παίξει ή να συμμετάσχει ήσυχα σε δραστηριότητες</a:t>
            </a:r>
          </a:p>
          <a:p>
            <a:r>
              <a:rPr lang="el-GR" dirty="0" smtClean="0"/>
              <a:t>Βρίσκεται σε διαρκή κίνηση</a:t>
            </a:r>
          </a:p>
          <a:p>
            <a:r>
              <a:rPr lang="el-GR" dirty="0" smtClean="0"/>
              <a:t>Μιλά πολύ και ακατάπαυστα</a:t>
            </a:r>
          </a:p>
          <a:p>
            <a:r>
              <a:rPr lang="el-GR" dirty="0" smtClean="0"/>
              <a:t>Συχνά απαντά απερίσκεπτα προτού ολοκληρωθεί η ερώτηση</a:t>
            </a:r>
          </a:p>
          <a:p>
            <a:r>
              <a:rPr lang="el-GR" dirty="0" smtClean="0"/>
              <a:t>Συχνά δυσκολεύεται να περιμένει στη σειρά του</a:t>
            </a:r>
          </a:p>
          <a:p>
            <a:r>
              <a:rPr lang="el-GR" dirty="0" smtClean="0"/>
              <a:t>Συχνά διακόπτει ή ενοχλεί με την παρουσία του τους άλλους (π.χ. παρεμβαίνει απρόσκλητα σε συζητήσεις ή παιχνίδια</a:t>
            </a:r>
          </a:p>
          <a:p>
            <a:r>
              <a:rPr lang="el-GR" b="1" dirty="0" smtClean="0"/>
              <a:t>3. </a:t>
            </a:r>
            <a:r>
              <a:rPr lang="el-GR" b="1" u="sng" dirty="0" smtClean="0"/>
              <a:t>ΔΕΠ-Υ Συνδυασμένος τύπος  </a:t>
            </a:r>
            <a:endParaRPr lang="el-GR" dirty="0" smtClean="0"/>
          </a:p>
          <a:p>
            <a:r>
              <a:rPr lang="el-GR" dirty="0" smtClean="0"/>
              <a:t>Το παιδί παρουσιάζει συμπτώματα και από τους δύο τύπους (</a:t>
            </a:r>
            <a:r>
              <a:rPr lang="el-GR" dirty="0" err="1" smtClean="0"/>
              <a:t>Κάκουρος</a:t>
            </a:r>
            <a:r>
              <a:rPr lang="el-GR" dirty="0" smtClean="0"/>
              <a:t> και </a:t>
            </a:r>
            <a:r>
              <a:rPr lang="el-GR" dirty="0" err="1" smtClean="0"/>
              <a:t>Μανιαδάκη</a:t>
            </a:r>
            <a:r>
              <a:rPr lang="el-GR" dirty="0" smtClean="0"/>
              <a:t>, 2006, </a:t>
            </a:r>
            <a:r>
              <a:rPr lang="el-GR" dirty="0" err="1" smtClean="0"/>
              <a:t>Terrell</a:t>
            </a:r>
            <a:r>
              <a:rPr lang="el-GR" dirty="0" smtClean="0"/>
              <a:t> και </a:t>
            </a:r>
            <a:r>
              <a:rPr lang="el-GR" dirty="0" err="1" smtClean="0"/>
              <a:t>Passenger</a:t>
            </a:r>
            <a:r>
              <a:rPr lang="el-GR" dirty="0" smtClean="0"/>
              <a:t>, 2007, </a:t>
            </a:r>
            <a:r>
              <a:rPr lang="el-GR" dirty="0" err="1" smtClean="0"/>
              <a:t>Καμπούρογλου</a:t>
            </a:r>
            <a:r>
              <a:rPr lang="el-GR" dirty="0" smtClean="0"/>
              <a:t> και </a:t>
            </a:r>
            <a:r>
              <a:rPr lang="el-GR" dirty="0" err="1" smtClean="0"/>
              <a:t>Μοροζίνη</a:t>
            </a:r>
            <a:r>
              <a:rPr lang="el-GR" dirty="0" smtClean="0"/>
              <a:t>, 2009)</a:t>
            </a:r>
          </a:p>
          <a:p>
            <a:pPr>
              <a:buNone/>
            </a:pPr>
            <a:endParaRPr lang="el-GR" dirty="0" smtClean="0"/>
          </a:p>
          <a:p>
            <a:pPr>
              <a:buNone/>
            </a:pPr>
            <a:endParaRPr lang="el-G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ΣΥΝΟΔΑ ΠΡΟΒΛΗΜΑΤΑ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196752"/>
            <a:ext cx="8229600" cy="5472608"/>
          </a:xfrm>
        </p:spPr>
        <p:txBody>
          <a:bodyPr>
            <a:normAutofit fontScale="77500" lnSpcReduction="20000"/>
          </a:bodyPr>
          <a:lstStyle/>
          <a:p>
            <a:r>
              <a:rPr lang="el-GR" dirty="0" smtClean="0"/>
              <a:t>Οι δυσκολίες των παιδιών δεν περιορίζονται μόνο  στα συμπτώματα της απροσεξίας, της παρορμητικότητας και της </a:t>
            </a:r>
            <a:r>
              <a:rPr lang="el-GR" dirty="0" err="1" smtClean="0"/>
              <a:t>υπερκινητικότητας</a:t>
            </a:r>
            <a:r>
              <a:rPr lang="el-GR" dirty="0" smtClean="0"/>
              <a:t>. Αυτά τα παιδιά πιθανόν να παρουσιάζουν και</a:t>
            </a:r>
          </a:p>
          <a:p>
            <a:r>
              <a:rPr lang="el-GR" dirty="0" smtClean="0"/>
              <a:t>Ειδικές μαθησιακές δυσκολίες</a:t>
            </a:r>
          </a:p>
          <a:p>
            <a:r>
              <a:rPr lang="el-GR" dirty="0" smtClean="0"/>
              <a:t>Προβλήματα συμπεριφοράς</a:t>
            </a:r>
          </a:p>
          <a:p>
            <a:r>
              <a:rPr lang="el-GR" dirty="0" smtClean="0"/>
              <a:t>Άγχος</a:t>
            </a:r>
          </a:p>
          <a:p>
            <a:r>
              <a:rPr lang="el-GR" dirty="0" smtClean="0"/>
              <a:t>Υψηλά επίπεδα κατάθλιψης μετά την  ηλικία των 8 ετών</a:t>
            </a:r>
          </a:p>
          <a:p>
            <a:r>
              <a:rPr lang="el-GR" dirty="0" smtClean="0"/>
              <a:t>Δευτερογενή ψυχολογικά προβλήματα λόγω της συνεχούς απόρριψης που βιώνουν</a:t>
            </a:r>
          </a:p>
          <a:p>
            <a:r>
              <a:rPr lang="el-GR" dirty="0" smtClean="0"/>
              <a:t>Δυσκολίες στην ανάπτυξη του λόγου και της ομιλίας</a:t>
            </a:r>
          </a:p>
          <a:p>
            <a:r>
              <a:rPr lang="el-GR" dirty="0" smtClean="0"/>
              <a:t>Διαταραχές του συντονισμού κινήσεων</a:t>
            </a:r>
          </a:p>
          <a:p>
            <a:r>
              <a:rPr lang="el-GR" dirty="0" smtClean="0"/>
              <a:t>Δυσκολίες στον αδρό συντονισμό</a:t>
            </a:r>
          </a:p>
          <a:p>
            <a:r>
              <a:rPr lang="el-GR" dirty="0" smtClean="0"/>
              <a:t>Δυσκολίες σε δραστηριότητες που απαιτούν λεπτή κίνηση (</a:t>
            </a:r>
            <a:r>
              <a:rPr lang="el-GR" dirty="0" err="1" smtClean="0"/>
              <a:t>Κάκουρος</a:t>
            </a:r>
            <a:r>
              <a:rPr lang="el-GR" dirty="0" smtClean="0"/>
              <a:t> και </a:t>
            </a:r>
            <a:r>
              <a:rPr lang="el-GR" dirty="0" err="1" smtClean="0"/>
              <a:t>Μανιαδάκη</a:t>
            </a:r>
            <a:r>
              <a:rPr lang="el-GR" dirty="0" smtClean="0"/>
              <a:t>, 2006, Αλεξάνδρου, 2009).</a:t>
            </a:r>
          </a:p>
          <a:p>
            <a:pPr>
              <a:buNone/>
            </a:pPr>
            <a:endParaRPr lang="el-GR"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548679"/>
            <a:ext cx="8136904" cy="5016758"/>
          </a:xfrm>
          <a:prstGeom prst="rect">
            <a:avLst/>
          </a:prstGeom>
        </p:spPr>
        <p:txBody>
          <a:bodyPr wrap="square">
            <a:spAutoFit/>
          </a:bodyPr>
          <a:lstStyle/>
          <a:p>
            <a:r>
              <a:rPr lang="el-GR" sz="2000" b="1" dirty="0" smtClean="0"/>
              <a:t>ΔΙΑΓΝΩΣΗ</a:t>
            </a:r>
            <a:endParaRPr lang="el-GR" sz="2000" dirty="0" smtClean="0"/>
          </a:p>
          <a:p>
            <a:r>
              <a:rPr lang="el-GR" sz="2000" dirty="0" smtClean="0"/>
              <a:t>Η διάγνωση γίνεται από παιδίατρο- </a:t>
            </a:r>
            <a:r>
              <a:rPr lang="el-GR" sz="2000" dirty="0" err="1" smtClean="0"/>
              <a:t>αναπτυξιολόγο</a:t>
            </a:r>
            <a:r>
              <a:rPr lang="el-GR" sz="2000" dirty="0" smtClean="0"/>
              <a:t> ή παιδοψυχίατρο. Θα χρειαστούν πολλές πληροφορίες που μπορούν να συγκεντρωθούν μέσα από τις συνεντεύξεις των γονιών, του παιδιού, τους παιδαγωγούς, μέσα από την παρατήρηση της συμπεριφοράς του παιδιού, με την χρήση κλιμάκων αξιολόγησης, με εργαστηριακές μετρήσεις των συμπτωμάτων της ΔΕΠ-Υ. (</a:t>
            </a:r>
            <a:r>
              <a:rPr lang="el-GR" sz="2000" dirty="0" err="1" smtClean="0"/>
              <a:t>Κάκουρος</a:t>
            </a:r>
            <a:r>
              <a:rPr lang="el-GR" sz="2000" dirty="0" smtClean="0"/>
              <a:t> και </a:t>
            </a:r>
            <a:r>
              <a:rPr lang="el-GR" sz="2000" dirty="0" err="1" smtClean="0"/>
              <a:t>Μανιαδάκη</a:t>
            </a:r>
            <a:r>
              <a:rPr lang="el-GR" sz="2000" dirty="0" smtClean="0"/>
              <a:t>, 2006, </a:t>
            </a:r>
            <a:r>
              <a:rPr lang="el-GR" sz="2000" dirty="0" err="1" smtClean="0"/>
              <a:t>Terrell</a:t>
            </a:r>
            <a:r>
              <a:rPr lang="el-GR" sz="2000" dirty="0" smtClean="0"/>
              <a:t> και </a:t>
            </a:r>
            <a:r>
              <a:rPr lang="el-GR" sz="2000" dirty="0" err="1" smtClean="0"/>
              <a:t>Passenger</a:t>
            </a:r>
            <a:r>
              <a:rPr lang="el-GR" sz="2000" dirty="0" smtClean="0"/>
              <a:t>, 2007).</a:t>
            </a:r>
          </a:p>
          <a:p>
            <a:r>
              <a:rPr lang="el-GR" sz="2000" dirty="0" smtClean="0"/>
              <a:t> </a:t>
            </a:r>
          </a:p>
          <a:p>
            <a:r>
              <a:rPr lang="el-GR" sz="2000" b="1" dirty="0" smtClean="0"/>
              <a:t>ΘΕΡΑΠΕΥΤΙΚΗ ΑΝΤΙΜΕΤΩΠΙΣΗ</a:t>
            </a:r>
            <a:endParaRPr lang="el-GR" sz="2000" dirty="0" smtClean="0"/>
          </a:p>
          <a:p>
            <a:r>
              <a:rPr lang="el-GR" sz="2000" dirty="0" smtClean="0"/>
              <a:t>Η  αντιμετώπιση της  ΔΕΠ-Υ μπορεί να γίνει με την συμβουλευτική στους γονείς και στους δασκάλους, εκπαίδευση των γονέων ώστε να εφαρμόζουν  τεχνικές τροποποίησης της συμπεριφοράς, με φαρμακευτική αγωγή σε μερικές περιπτώσεις. Ανάλογα με τη σοβαρότητα των συμπτωμάτων, συνεισφέρουν διάφορες ειδικότητες επιστημόνων, όπως </a:t>
            </a:r>
            <a:r>
              <a:rPr lang="el-GR" sz="2000" dirty="0" err="1" smtClean="0"/>
              <a:t>εργοθεραπευτές</a:t>
            </a:r>
            <a:r>
              <a:rPr lang="el-GR" sz="2000" dirty="0" smtClean="0"/>
              <a:t>, ψυχολόγοι, νευρολόγοι, λογοθεραπευτές (</a:t>
            </a:r>
            <a:r>
              <a:rPr lang="el-GR" sz="2000" dirty="0" err="1" smtClean="0"/>
              <a:t>Κάκουρος</a:t>
            </a:r>
            <a:r>
              <a:rPr lang="el-GR" sz="2000" dirty="0" smtClean="0"/>
              <a:t> και </a:t>
            </a:r>
            <a:r>
              <a:rPr lang="el-GR" sz="2000" dirty="0" err="1" smtClean="0"/>
              <a:t>Μανιαδάκη</a:t>
            </a:r>
            <a:r>
              <a:rPr lang="el-GR" sz="2000" dirty="0" smtClean="0"/>
              <a:t>, 2006, </a:t>
            </a:r>
            <a:r>
              <a:rPr lang="el-GR" sz="2000" dirty="0" err="1" smtClean="0"/>
              <a:t>Terrell</a:t>
            </a:r>
            <a:r>
              <a:rPr lang="el-GR" sz="2000" dirty="0" smtClean="0"/>
              <a:t> και </a:t>
            </a:r>
            <a:r>
              <a:rPr lang="el-GR" sz="2000" dirty="0" err="1" smtClean="0"/>
              <a:t>Passenger</a:t>
            </a:r>
            <a:r>
              <a:rPr lang="el-GR" sz="2000" dirty="0" smtClean="0"/>
              <a:t>, 2007).</a:t>
            </a:r>
            <a:endParaRPr lang="el-GR" sz="20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ΕΡΓΟΘΕΡΑΠΕΙΑ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052736"/>
            <a:ext cx="8229600" cy="5073427"/>
          </a:xfrm>
        </p:spPr>
        <p:txBody>
          <a:bodyPr/>
          <a:lstStyle/>
          <a:p>
            <a:pPr>
              <a:buNone/>
            </a:pPr>
            <a:r>
              <a:rPr lang="el-GR" dirty="0" smtClean="0"/>
              <a:t>Ο </a:t>
            </a:r>
            <a:r>
              <a:rPr lang="el-GR" dirty="0" err="1" smtClean="0"/>
              <a:t>εργοθεραπευτής</a:t>
            </a:r>
            <a:r>
              <a:rPr lang="el-GR" dirty="0" smtClean="0"/>
              <a:t> για να έχει μια πλήρη εικόνα του παιδιού, θα κάνει την αξιολόγηση του χρησιμοποιώντας διάφορες μεθόδους όπως: συνέντευξη στους γονείς, συλλογή πληροφοριών από το σχολικό περιβάλλον,  παρατήρηση στη τάξη αλλά και στο σπίτι αν χρειαστεί, </a:t>
            </a:r>
            <a:r>
              <a:rPr lang="el-GR" dirty="0" err="1" smtClean="0"/>
              <a:t>αξιολογητικά</a:t>
            </a:r>
            <a:r>
              <a:rPr lang="el-GR" dirty="0" smtClean="0"/>
              <a:t> τεστ. Αφού συλλέξει τις πληροφορίες του θα σχεδιάσει το </a:t>
            </a:r>
            <a:r>
              <a:rPr lang="el-GR" dirty="0" err="1" smtClean="0"/>
              <a:t>εργοθεραπευτικό</a:t>
            </a:r>
            <a:r>
              <a:rPr lang="el-GR" dirty="0" smtClean="0"/>
              <a:t> πρόγραμμα του παιδιού. Οι στόχοι του θα είναι:</a:t>
            </a:r>
          </a:p>
          <a:p>
            <a:pPr>
              <a:buNone/>
            </a:pPr>
            <a:endParaRPr lang="el-GR" dirty="0" smtClean="0"/>
          </a:p>
          <a:p>
            <a:pPr>
              <a:buNone/>
            </a:pPr>
            <a:endParaRPr lang="el-GR"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Autofit/>
          </a:bodyPr>
          <a:lstStyle/>
          <a:p>
            <a:r>
              <a:rPr lang="el-GR" sz="2800" b="1" dirty="0" smtClean="0"/>
              <a:t>ΕΡΓΟΘΕΡΑΠΕΙΑ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0" y="764704"/>
            <a:ext cx="9144000" cy="5688632"/>
          </a:xfrm>
        </p:spPr>
        <p:txBody>
          <a:bodyPr>
            <a:normAutofit fontScale="85000" lnSpcReduction="10000"/>
          </a:bodyPr>
          <a:lstStyle/>
          <a:p>
            <a:r>
              <a:rPr lang="el-GR" dirty="0" smtClean="0"/>
              <a:t>Αύξηση διάρκειας προσοχής. Μέσα από δομημένο θεραπευτικό πρόγραμμα θα εκπαιδεύσει το παιδί  να παραμένει συγκεντρωμένο σε </a:t>
            </a:r>
            <a:r>
              <a:rPr lang="el-GR" dirty="0" smtClean="0"/>
              <a:t>μια</a:t>
            </a:r>
            <a:r>
              <a:rPr lang="en-US" dirty="0" smtClean="0"/>
              <a:t> </a:t>
            </a:r>
            <a:r>
              <a:rPr lang="el-GR" dirty="0" smtClean="0"/>
              <a:t>δραστηριότητα, </a:t>
            </a:r>
            <a:r>
              <a:rPr lang="el-GR" dirty="0" smtClean="0"/>
              <a:t>περισσότερη </a:t>
            </a:r>
            <a:r>
              <a:rPr lang="el-GR" dirty="0" smtClean="0"/>
              <a:t>ώρα.</a:t>
            </a:r>
          </a:p>
          <a:p>
            <a:r>
              <a:rPr lang="el-GR" dirty="0" smtClean="0"/>
              <a:t>Μείωση παρορμητικότητας. Μέσα από το οργανωμένο παιχνίδι, οι παρορμητικές συμπεριφορές του, όπως να μην περιμένει την σειρά του,  θα μειωθούν.</a:t>
            </a:r>
          </a:p>
          <a:p>
            <a:r>
              <a:rPr lang="el-GR" dirty="0" smtClean="0"/>
              <a:t>Μείωση </a:t>
            </a:r>
            <a:r>
              <a:rPr lang="el-GR" dirty="0" err="1" smtClean="0"/>
              <a:t>υπερδιέργερσης</a:t>
            </a:r>
            <a:r>
              <a:rPr lang="el-GR" dirty="0" smtClean="0"/>
              <a:t>. Δίνοντας την ευκαιρία να εκτονωθεί μέσα από δραστηριότητες όπως, σκαρφάλωμα, τρέξιμο, πηδηματάκια στο </a:t>
            </a:r>
            <a:r>
              <a:rPr lang="el-GR" dirty="0" err="1" smtClean="0"/>
              <a:t>τραμπολίνο</a:t>
            </a:r>
            <a:r>
              <a:rPr lang="el-GR" dirty="0" smtClean="0"/>
              <a:t> κλπ, περιορίζεται η αδιάκοπη κίνηση στην οποία βρίσκεται.</a:t>
            </a:r>
          </a:p>
          <a:p>
            <a:r>
              <a:rPr lang="el-GR" dirty="0" smtClean="0"/>
              <a:t>Βελτίωση οποιαδήποτε δεξιότητας (κινητικής, </a:t>
            </a:r>
            <a:r>
              <a:rPr lang="el-GR" dirty="0" err="1" smtClean="0"/>
              <a:t>γνωστικοαντιληπτικής</a:t>
            </a:r>
            <a:r>
              <a:rPr lang="el-GR" dirty="0" smtClean="0"/>
              <a:t>, ψυχοκοινωνικής) δυσκολεύεται (Δράκος, 2012).</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sz="2800" b="1" dirty="0" smtClean="0"/>
              <a:t>Ο ελεύθερος χρόνος</a:t>
            </a:r>
            <a:endParaRPr lang="el-GR" sz="2800" dirty="0"/>
          </a:p>
        </p:txBody>
      </p:sp>
      <p:sp>
        <p:nvSpPr>
          <p:cNvPr id="3" name="2 - Θέση περιεχομένου"/>
          <p:cNvSpPr>
            <a:spLocks noGrp="1"/>
          </p:cNvSpPr>
          <p:nvPr>
            <p:ph idx="1"/>
          </p:nvPr>
        </p:nvSpPr>
        <p:spPr>
          <a:xfrm>
            <a:off x="0" y="1052736"/>
            <a:ext cx="9144000" cy="5073427"/>
          </a:xfrm>
        </p:spPr>
        <p:txBody>
          <a:bodyPr>
            <a:normAutofit/>
          </a:bodyPr>
          <a:lstStyle/>
          <a:p>
            <a:r>
              <a:rPr lang="el-GR" b="1" dirty="0"/>
              <a:t>Ο ελεύθερος χρόνος</a:t>
            </a:r>
            <a:r>
              <a:rPr lang="el-GR" dirty="0"/>
              <a:t> δεν συγχέεται με τον χρόνο κατά τον οποίο απασχολείται κάποιος, εκτελώντας προγραμματισμένες και επιβεβλημένες δραστηριότητες, προκειμένου να επιτύχει σκοπούς και στόχους, οι οποίοι δεν επιλέγονται από τον ίδιο, αλλά κάποιοι άλλοι τους επιβάλλουν</a:t>
            </a:r>
            <a:r>
              <a:rPr lang="el-GR" dirty="0" smtClean="0"/>
              <a:t>,</a:t>
            </a:r>
          </a:p>
          <a:p>
            <a:pPr>
              <a:buNone/>
            </a:pPr>
            <a:r>
              <a:rPr lang="el-GR" dirty="0" smtClean="0"/>
              <a:t> </a:t>
            </a:r>
            <a:r>
              <a:rPr lang="el-GR" dirty="0"/>
              <a:t>έστω και αν </a:t>
            </a:r>
            <a:r>
              <a:rPr lang="el-GR" dirty="0" smtClean="0"/>
              <a:t>αυτά ανταποκρίνονται </a:t>
            </a:r>
            <a:r>
              <a:rPr lang="el-GR" dirty="0"/>
              <a:t>στα προσωπικά του ενδιαφέροντα και εξυπηρετούν την μελλοντική του εξέλιξη και πρόοδο.</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2828836"/>
            <a:ext cx="4572000" cy="1200329"/>
          </a:xfrm>
          <a:prstGeom prst="rect">
            <a:avLst/>
          </a:prstGeom>
        </p:spPr>
        <p:txBody>
          <a:bodyPr>
            <a:spAutoFit/>
          </a:bodyPr>
          <a:lstStyle/>
          <a:p>
            <a:r>
              <a:rPr lang="en-US" dirty="0" smtClean="0"/>
              <a:t>&lt;</a:t>
            </a:r>
            <a:r>
              <a:rPr lang="en-US" dirty="0" err="1" smtClean="0"/>
              <a:t>iframe</a:t>
            </a:r>
            <a:r>
              <a:rPr lang="en-US" dirty="0" smtClean="0"/>
              <a:t> width="425" height="344" </a:t>
            </a:r>
            <a:r>
              <a:rPr lang="en-US" dirty="0" err="1" smtClean="0"/>
              <a:t>src</a:t>
            </a:r>
            <a:r>
              <a:rPr lang="en-US" dirty="0" smtClean="0"/>
              <a:t>="//www.youtube.com/embed/JAabOLKawAY?list=UUXc-pJwTicMicc0QXybWRgQ" </a:t>
            </a:r>
            <a:r>
              <a:rPr lang="en-US" dirty="0" err="1" smtClean="0"/>
              <a:t>frameborder</a:t>
            </a:r>
            <a:r>
              <a:rPr lang="en-US" dirty="0" smtClean="0"/>
              <a:t>="0" </a:t>
            </a:r>
            <a:r>
              <a:rPr lang="en-US" dirty="0" err="1" smtClean="0"/>
              <a:t>allowfullscreen</a:t>
            </a:r>
            <a:r>
              <a:rPr lang="en-US" dirty="0" smtClean="0"/>
              <a:t>&gt;&lt;/</a:t>
            </a:r>
            <a:r>
              <a:rPr lang="en-US" dirty="0" err="1" smtClean="0"/>
              <a:t>iframe</a:t>
            </a:r>
            <a:r>
              <a:rPr lang="en-US" dirty="0" smtClean="0"/>
              <a:t>&gt;</a:t>
            </a:r>
            <a:endParaRPr lang="el-G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187198" y="3244334"/>
            <a:ext cx="2769604" cy="369332"/>
          </a:xfrm>
          <a:prstGeom prst="rect">
            <a:avLst/>
          </a:prstGeom>
        </p:spPr>
        <p:txBody>
          <a:bodyPr wrap="none">
            <a:spAutoFit/>
          </a:bodyPr>
          <a:lstStyle/>
          <a:p>
            <a:r>
              <a:rPr lang="en-US" dirty="0" smtClean="0"/>
              <a:t>https://www.youtube.com/</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92696"/>
          </a:xfrm>
        </p:spPr>
        <p:txBody>
          <a:bodyPr>
            <a:normAutofit/>
          </a:bodyPr>
          <a:lstStyle/>
          <a:p>
            <a:r>
              <a:rPr lang="el-GR" sz="2800" b="1" dirty="0" smtClean="0"/>
              <a:t>Ο ελεύθερος χρόνος</a:t>
            </a:r>
            <a:endParaRPr lang="el-GR" sz="2800" dirty="0"/>
          </a:p>
        </p:txBody>
      </p:sp>
      <p:sp>
        <p:nvSpPr>
          <p:cNvPr id="3" name="2 - Θέση περιεχομένου"/>
          <p:cNvSpPr>
            <a:spLocks noGrp="1"/>
          </p:cNvSpPr>
          <p:nvPr>
            <p:ph idx="1"/>
          </p:nvPr>
        </p:nvSpPr>
        <p:spPr>
          <a:xfrm>
            <a:off x="0" y="764704"/>
            <a:ext cx="9144000" cy="5832648"/>
          </a:xfrm>
        </p:spPr>
        <p:txBody>
          <a:bodyPr>
            <a:normAutofit fontScale="92500" lnSpcReduction="10000"/>
          </a:bodyPr>
          <a:lstStyle/>
          <a:p>
            <a:pPr>
              <a:buNone/>
            </a:pPr>
            <a:r>
              <a:rPr lang="el-GR" b="1" dirty="0"/>
              <a:t>Ο ελεύθερος χρόνος</a:t>
            </a:r>
            <a:r>
              <a:rPr lang="el-GR" dirty="0"/>
              <a:t>, σε κάθε περίπτωση, περιλαμβάνει δύο όψεις: </a:t>
            </a:r>
            <a:r>
              <a:rPr lang="el-GR" dirty="0" smtClean="0"/>
              <a:t>την </a:t>
            </a:r>
            <a:r>
              <a:rPr lang="el-GR" u="sng" dirty="0"/>
              <a:t>ποιοτική</a:t>
            </a:r>
            <a:r>
              <a:rPr lang="el-GR" dirty="0"/>
              <a:t> και την </a:t>
            </a:r>
            <a:r>
              <a:rPr lang="el-GR" u="sng" dirty="0"/>
              <a:t>ποσοτική όψη</a:t>
            </a:r>
            <a:r>
              <a:rPr lang="el-GR" dirty="0"/>
              <a:t>. </a:t>
            </a:r>
            <a:endParaRPr lang="el-GR" dirty="0" smtClean="0"/>
          </a:p>
          <a:p>
            <a:r>
              <a:rPr lang="el-GR" dirty="0" smtClean="0"/>
              <a:t>Η </a:t>
            </a:r>
            <a:r>
              <a:rPr lang="el-GR" u="sng" dirty="0"/>
              <a:t>ποσοτική</a:t>
            </a:r>
            <a:r>
              <a:rPr lang="el-GR" dirty="0"/>
              <a:t> αναφέρεται στην διάρκεια που έχει σε σχέση με τις άλλες απασχολήσεις του παιδιού και του νέου. </a:t>
            </a:r>
            <a:endParaRPr lang="el-GR" dirty="0" smtClean="0"/>
          </a:p>
          <a:p>
            <a:r>
              <a:rPr lang="el-GR" dirty="0" smtClean="0"/>
              <a:t>Η </a:t>
            </a:r>
            <a:r>
              <a:rPr lang="el-GR" u="sng" dirty="0"/>
              <a:t>ποιοτική</a:t>
            </a:r>
            <a:r>
              <a:rPr lang="el-GR" dirty="0"/>
              <a:t> αναφέρεται στον βαθμό επίτευξης του σκοπού και των στόχων, όπως καταγράφονται παρακάτω, δηλαδή στην ικανοποίηση που εισπράττει το παιδί και ο έφηβος μέσα από τις δραστηριότητες που επιλέγει. Η ποιοτική πλευρά εκτιμάται με βάση το αίσθημα της προσωπικής ικανοποίησης κατά την επιλογή και την εκτέλεση των δραστηριοτήτων που επιλέγει.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12968" cy="6494085"/>
          </a:xfrm>
          <a:prstGeom prst="rect">
            <a:avLst/>
          </a:prstGeom>
        </p:spPr>
        <p:txBody>
          <a:bodyPr wrap="square">
            <a:spAutoFit/>
          </a:bodyPr>
          <a:lstStyle/>
          <a:p>
            <a:r>
              <a:rPr lang="el-GR" sz="3200" dirty="0"/>
              <a:t>Σύμφωνα με τα </a:t>
            </a:r>
            <a:r>
              <a:rPr lang="el-GR" sz="3200" dirty="0" smtClean="0"/>
              <a:t>παραπάνω:</a:t>
            </a:r>
          </a:p>
          <a:p>
            <a:r>
              <a:rPr lang="el-GR" sz="3200" dirty="0" smtClean="0"/>
              <a:t> </a:t>
            </a:r>
            <a:r>
              <a:rPr lang="el-GR" sz="3200" dirty="0"/>
              <a:t>(ι) ο </a:t>
            </a:r>
            <a:r>
              <a:rPr lang="el-GR" sz="3200" b="1" u="sng" dirty="0"/>
              <a:t>ποσοτικός ορισμός </a:t>
            </a:r>
            <a:r>
              <a:rPr lang="el-GR" sz="3200" dirty="0"/>
              <a:t>του ελεύθερου χρόνου σημαίνει </a:t>
            </a:r>
            <a:r>
              <a:rPr lang="el-GR" sz="3200" dirty="0" err="1"/>
              <a:t>ό,τι</a:t>
            </a:r>
            <a:r>
              <a:rPr lang="el-GR" sz="3200" dirty="0"/>
              <a:t> απομένει στο παιδί και στο νέο να εκμεταλλευτεί ο ίδιος, αφού πρώτα έχει αντιμετωπίσει όλες τις άλλες βασικές ανάγκες του ως μαθητής, δηλαδή τις σχολικές και τις κοινωνικές του υποχρεώσεις' </a:t>
            </a:r>
            <a:endParaRPr lang="el-GR" sz="3200" dirty="0" smtClean="0"/>
          </a:p>
          <a:p>
            <a:r>
              <a:rPr lang="el-GR" sz="3200" dirty="0" smtClean="0"/>
              <a:t>(</a:t>
            </a:r>
            <a:r>
              <a:rPr lang="el-GR" sz="3200" dirty="0" err="1"/>
              <a:t>ιι</a:t>
            </a:r>
            <a:r>
              <a:rPr lang="el-GR" sz="3200" dirty="0"/>
              <a:t>) ο </a:t>
            </a:r>
            <a:r>
              <a:rPr lang="el-GR" sz="3200" b="1" u="sng" dirty="0"/>
              <a:t>ποιοτικός ορισμός </a:t>
            </a:r>
            <a:r>
              <a:rPr lang="el-GR" sz="3200" dirty="0"/>
              <a:t>του ελεύθερου χρόνου έχει καθαρά προσωπικό χαρακτήρα και περιλαμβάνει τα στοιχεία με τα οποία έμμεσα μπορεί να χαρακτηριστεί το διανοητικό και πνευματικό επίπεδο, δηλαδή το νοητικό </a:t>
            </a:r>
            <a:r>
              <a:rPr lang="el-GR" sz="3200" dirty="0" err="1"/>
              <a:t>status</a:t>
            </a:r>
            <a:r>
              <a:rPr lang="el-GR" sz="3200" dirty="0"/>
              <a:t> του παιδιού ή του νέου.</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a:t>3. ΣΚΟΠΟΣ ΚΑΙ ΣΤΟΧΟΙ ΤΟΥ ΕΛΕΥΘΕΡΟΥ ΧΡΟΝΟΥ</a:t>
            </a:r>
            <a:endParaRPr lang="el-GR" sz="2800" dirty="0"/>
          </a:p>
        </p:txBody>
      </p:sp>
      <p:sp>
        <p:nvSpPr>
          <p:cNvPr id="3" name="2 - Θέση περιεχομένου"/>
          <p:cNvSpPr>
            <a:spLocks noGrp="1"/>
          </p:cNvSpPr>
          <p:nvPr>
            <p:ph idx="1"/>
          </p:nvPr>
        </p:nvSpPr>
        <p:spPr>
          <a:xfrm>
            <a:off x="323528" y="1556792"/>
            <a:ext cx="8363272" cy="4569371"/>
          </a:xfrm>
        </p:spPr>
        <p:txBody>
          <a:bodyPr>
            <a:normAutofit/>
          </a:bodyPr>
          <a:lstStyle/>
          <a:p>
            <a:pPr marL="514350" indent="-514350">
              <a:buFont typeface="+mj-lt"/>
              <a:buAutoNum type="arabicPeriod"/>
            </a:pPr>
            <a:r>
              <a:rPr lang="el-GR" b="1" dirty="0" smtClean="0"/>
              <a:t>Σκοπός</a:t>
            </a:r>
            <a:r>
              <a:rPr lang="el-GR" b="1" dirty="0"/>
              <a:t>:</a:t>
            </a:r>
            <a:r>
              <a:rPr lang="el-GR" dirty="0"/>
              <a:t> </a:t>
            </a:r>
            <a:endParaRPr lang="en-US" dirty="0" smtClean="0"/>
          </a:p>
          <a:p>
            <a:pPr>
              <a:buNone/>
            </a:pPr>
            <a:r>
              <a:rPr lang="el-GR" dirty="0" smtClean="0"/>
              <a:t>Σκοπός </a:t>
            </a:r>
            <a:r>
              <a:rPr lang="el-GR" dirty="0"/>
              <a:t>του ελεύθερου χρόνου είναι, μέσα από την ελεύθερη διαχείρισή του το παιδί και ο έφηβος να ικανοποιεί επιμέρους ειδικότερες προσωπικές βιολογικές, κοινωνικές, πνευματικές και συναισθηματικές ανάγκες και να αντλεί ικανοποίηση.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p:spPr>
        <p:txBody>
          <a:bodyPr>
            <a:normAutofit/>
          </a:bodyPr>
          <a:lstStyle/>
          <a:p>
            <a:r>
              <a:rPr lang="el-GR" sz="2800" b="1" dirty="0" smtClean="0"/>
              <a:t>2. Στόχοι:</a:t>
            </a:r>
            <a:r>
              <a:rPr lang="el-GR" sz="2800" dirty="0" smtClean="0"/>
              <a:t> Ειδικότεροι στόχοι του ελεύθερου χρόνου είναι:</a:t>
            </a:r>
            <a:endParaRPr lang="el-GR" sz="2800" dirty="0"/>
          </a:p>
        </p:txBody>
      </p:sp>
      <p:sp>
        <p:nvSpPr>
          <p:cNvPr id="3" name="2 - Θέση περιεχομένου"/>
          <p:cNvSpPr>
            <a:spLocks noGrp="1"/>
          </p:cNvSpPr>
          <p:nvPr>
            <p:ph idx="1"/>
          </p:nvPr>
        </p:nvSpPr>
        <p:spPr>
          <a:xfrm>
            <a:off x="0" y="1052736"/>
            <a:ext cx="9144000" cy="5073427"/>
          </a:xfrm>
        </p:spPr>
        <p:txBody>
          <a:bodyPr>
            <a:normAutofit fontScale="92500" lnSpcReduction="10000"/>
          </a:bodyPr>
          <a:lstStyle/>
          <a:p>
            <a:pPr>
              <a:buNone/>
            </a:pPr>
            <a:r>
              <a:rPr lang="el-GR" b="1" u="sng" dirty="0" smtClean="0"/>
              <a:t>Το </a:t>
            </a:r>
            <a:r>
              <a:rPr lang="el-GR" b="1" u="sng" dirty="0"/>
              <a:t>παιδί και ο έφηβος </a:t>
            </a:r>
            <a:r>
              <a:rPr lang="el-GR" b="1" u="sng" dirty="0" smtClean="0"/>
              <a:t>:</a:t>
            </a:r>
            <a:endParaRPr lang="en-US" b="1" u="sng" dirty="0" smtClean="0"/>
          </a:p>
          <a:p>
            <a:pPr>
              <a:buNone/>
            </a:pPr>
            <a:r>
              <a:rPr lang="el-GR" b="1" dirty="0" smtClean="0"/>
              <a:t>- </a:t>
            </a:r>
            <a:r>
              <a:rPr lang="el-GR" b="1" dirty="0"/>
              <a:t>Να αναπτύξει</a:t>
            </a:r>
            <a:r>
              <a:rPr lang="el-GR" dirty="0"/>
              <a:t> ικανότητες, δεξιότητες και αξίες, οι οποίες δεν φαίνεται πιθανό ότι θα αναπτυχθούν ή ότι θα αναπτυχθούν στο βαθμό που πρέπει μέσα από σχολικές ή άλλες </a:t>
            </a:r>
            <a:r>
              <a:rPr lang="el-GR" dirty="0" smtClean="0"/>
              <a:t>υποχρεωτικές</a:t>
            </a:r>
            <a:r>
              <a:rPr lang="en-US" dirty="0" smtClean="0"/>
              <a:t> </a:t>
            </a:r>
            <a:r>
              <a:rPr lang="el-GR" dirty="0" smtClean="0"/>
              <a:t>δραστηριότητες</a:t>
            </a:r>
            <a:r>
              <a:rPr lang="el-GR" dirty="0"/>
              <a:t>.</a:t>
            </a:r>
            <a:r>
              <a:rPr lang="el-GR" dirty="0" smtClean="0"/>
              <a:t/>
            </a:r>
            <a:br>
              <a:rPr lang="el-GR" dirty="0" smtClean="0"/>
            </a:br>
            <a:r>
              <a:rPr lang="el-GR" b="1" dirty="0"/>
              <a:t>- Να μπορεί</a:t>
            </a:r>
            <a:r>
              <a:rPr lang="el-GR" dirty="0"/>
              <a:t> να επιλέγει την κατάλληλη χρονική περίοδο ως ελεύθερο χρόνο και να αναπτύξει την ικανότητα οργάνωσής του.</a:t>
            </a:r>
            <a:r>
              <a:rPr lang="el-GR" dirty="0" smtClean="0"/>
              <a:t/>
            </a:r>
            <a:br>
              <a:rPr lang="el-GR" dirty="0" smtClean="0"/>
            </a:br>
            <a:r>
              <a:rPr lang="el-GR" b="1" dirty="0"/>
              <a:t>- Να αναπτύξει</a:t>
            </a:r>
            <a:r>
              <a:rPr lang="el-GR" dirty="0"/>
              <a:t> την ικανότητα αξιολόγησης και επιλογής κατάλληλων δραστηριοτήτων τις οποίες θα εκτελεί στον ελεύθερο χρόνο.</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784976" cy="5509200"/>
          </a:xfrm>
          <a:prstGeom prst="rect">
            <a:avLst/>
          </a:prstGeom>
        </p:spPr>
        <p:txBody>
          <a:bodyPr wrap="square">
            <a:spAutoFit/>
          </a:bodyPr>
          <a:lstStyle/>
          <a:p>
            <a:pPr>
              <a:buFontTx/>
              <a:buChar char="-"/>
            </a:pPr>
            <a:r>
              <a:rPr lang="el-GR" sz="3200" b="1" dirty="0" smtClean="0"/>
              <a:t>Να </a:t>
            </a:r>
            <a:r>
              <a:rPr lang="el-GR" sz="3200" b="1" dirty="0"/>
              <a:t>έχει</a:t>
            </a:r>
            <a:r>
              <a:rPr lang="el-GR" sz="3200" dirty="0"/>
              <a:t> τις ευκαιρίες κάνοντας δραστηριότητες δικής του ελεύθερης επιλογής να αισθάνεται την απόλαυση της ψυχαγωγίας, να εκτονώνεται από το άγχος και τον κάματο των υποχρεωτικών δραστηριοτήτων και να απολαμβάνει τη ζωή</a:t>
            </a:r>
            <a:r>
              <a:rPr lang="el-GR" sz="3200" dirty="0" smtClean="0"/>
              <a:t>.</a:t>
            </a:r>
            <a:endParaRPr lang="en-US" sz="3200" dirty="0" smtClean="0"/>
          </a:p>
          <a:p>
            <a:r>
              <a:rPr lang="el-GR" sz="3200" dirty="0" smtClean="0"/>
              <a:t/>
            </a:r>
            <a:br>
              <a:rPr lang="el-GR" sz="3200" dirty="0" smtClean="0"/>
            </a:br>
            <a:r>
              <a:rPr lang="el-GR" sz="3200" b="1" dirty="0"/>
              <a:t>- Να αναπτύσσει</a:t>
            </a:r>
            <a:r>
              <a:rPr lang="el-GR" sz="3200" dirty="0"/>
              <a:t> καλές διαπροσωπικές σχέσεις, να κάνει φιλίες και να αποκτά τις δεξιότητες και τις αξίες της φιλαλληλίας, της συνεργασίας, του υγιούς ανταγωνισμού, της </a:t>
            </a:r>
            <a:r>
              <a:rPr lang="el-GR" sz="3200" dirty="0" err="1"/>
              <a:t>εταιρικότητας</a:t>
            </a:r>
            <a:r>
              <a:rPr lang="el-GR" sz="3200" dirty="0"/>
              <a:t> και, τέλος, να αναπτύσσει κοινωνική συνείδηση.</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712968" cy="5509200"/>
          </a:xfrm>
          <a:prstGeom prst="rect">
            <a:avLst/>
          </a:prstGeom>
        </p:spPr>
        <p:txBody>
          <a:bodyPr wrap="square">
            <a:spAutoFit/>
          </a:bodyPr>
          <a:lstStyle/>
          <a:p>
            <a:r>
              <a:rPr lang="el-GR" sz="3200" dirty="0"/>
              <a:t>Είναι προφανές ότι, ο ελεύθερος χρόνος, όταν επιλέγεται και οργανώνεται κατάλληλα, </a:t>
            </a:r>
            <a:endParaRPr lang="el-GR" sz="3200" dirty="0" smtClean="0"/>
          </a:p>
          <a:p>
            <a:r>
              <a:rPr lang="el-GR" sz="3200" dirty="0" smtClean="0"/>
              <a:t>όχι </a:t>
            </a:r>
            <a:r>
              <a:rPr lang="el-GR" sz="3200" dirty="0"/>
              <a:t>μόνο δίδει ευχαρίστηση στο παιδί και στον νέο, αλλά συμπληρώνει κενά και ελλείψεις που ενδεχομένως δεν καλύπτονται από τις υποχρεωτικές δραστηριότητες, ιδιαίτερα όταν πρόκειται για παιδιά και νέους με μεγάλο εύρος ενδιαφερόντων. </a:t>
            </a:r>
            <a:endParaRPr lang="el-GR" sz="3200" dirty="0" smtClean="0"/>
          </a:p>
          <a:p>
            <a:r>
              <a:rPr lang="el-GR" sz="3200" dirty="0" smtClean="0"/>
              <a:t>Έτσι </a:t>
            </a:r>
            <a:r>
              <a:rPr lang="el-GR" sz="3200" dirty="0"/>
              <a:t>πέρα από τον ψυχαγωγικό τομέα είναι πολύ πιθανό ότι θα συσσωρεύσει οφέλη πολιτιστικού, πνευματικού και κοινωνικού ενδιαφέροντος.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a:t>4. ΤΟ ΠΕΡΙΕΧΟΜΕΝΟ ΤΟΥ ΕΛΕΥΘΕΡΟΥ ΧΡΟΝΟΥ</a:t>
            </a:r>
            <a:endParaRPr lang="el-GR" sz="2800" dirty="0"/>
          </a:p>
        </p:txBody>
      </p:sp>
      <p:sp>
        <p:nvSpPr>
          <p:cNvPr id="3" name="2 - Θέση περιεχομένου"/>
          <p:cNvSpPr>
            <a:spLocks noGrp="1"/>
          </p:cNvSpPr>
          <p:nvPr>
            <p:ph idx="1"/>
          </p:nvPr>
        </p:nvSpPr>
        <p:spPr>
          <a:xfrm>
            <a:off x="179512" y="1556792"/>
            <a:ext cx="8784976" cy="5040560"/>
          </a:xfrm>
        </p:spPr>
        <p:txBody>
          <a:bodyPr>
            <a:normAutofit/>
          </a:bodyPr>
          <a:lstStyle/>
          <a:p>
            <a:r>
              <a:rPr lang="el-GR" dirty="0"/>
              <a:t>Οι δραστηριότητες τις οποίες επιλέγουν τα παιδιά και οι νέοι συνήθως, διαφοροποιούνται ανάλογα με την ηλικία και τα ενδιαφέροντά τους. Μια πρόχειρη καταγραφή των δραστηριοτήτων αυτών δείχνει ότι συνήθως έχουν ψυχαγωγικό και πολιτιστικό περιεχόμενο. </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cdn-ps02.aaweb.gr/wp-content/uploads/2014/09/%CE%9A%CE%B1%CE%BB%CF%8C-%CF%86%CE%B8%CE%B9%CE%BD%CF%8C%CF%80%CF%89%CF%81%CE%BF_2014_.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417415"/>
          </a:xfrm>
          <a:prstGeom prst="rect">
            <a:avLst/>
          </a:prstGeom>
        </p:spPr>
        <p:txBody>
          <a:bodyPr wrap="square">
            <a:spAutoFit/>
          </a:bodyPr>
          <a:lstStyle/>
          <a:p>
            <a:r>
              <a:rPr lang="el-GR" sz="2800" b="1" dirty="0" smtClean="0"/>
              <a:t>Οι δραστηριότητες πολιτιστικού περιεχομένου</a:t>
            </a:r>
            <a:r>
              <a:rPr lang="el-GR" sz="2800" dirty="0" smtClean="0"/>
              <a:t> έχουν περισσότερο προσωπικό χαρακτήρα και γενικότερο περιεχόμενο.</a:t>
            </a:r>
            <a:endParaRPr lang="en-US" sz="2800" dirty="0" smtClean="0"/>
          </a:p>
          <a:p>
            <a:r>
              <a:rPr lang="el-GR" sz="2800" dirty="0" smtClean="0"/>
              <a:t> Οι δραστηριότητες ψυχαγωγικού περιεχομένου, πολλές φορές μπορεί να έχουν συλλογικό χαρακτήρα και είναι απαλλαγμένες από στερεότυπα και κανόνες ή κριτήρια επιλογής. </a:t>
            </a:r>
            <a:endParaRPr lang="en-US" sz="2800" dirty="0" smtClean="0"/>
          </a:p>
          <a:p>
            <a:r>
              <a:rPr lang="el-GR" sz="2800" dirty="0" smtClean="0"/>
              <a:t>Όταν, για παράδειγμα μια ομάδα παιδιών αποφασίζει να παίξει ένα παιγνίδι, η απόφαση είναι συλλογική και ως ένα βαθμό προκαθορισμένη, αφού σε κάθε ηλικία και εποχή αντιστοιχούν ορισμένα παιγνίδια.</a:t>
            </a:r>
          </a:p>
          <a:p>
            <a:r>
              <a:rPr lang="el-GR" sz="2800" dirty="0" smtClean="0"/>
              <a:t>διάβασμα εξωσχολικών βιβλίων, μουσική, τραγούδι, χορός, ομαδικά παιγνίδια, δημιουργικά παιγνίδια, αθλητικές δραστηριότητες, κοινωνικές δραστηριότητες, δραστηριότητες στη φύση, χόμπι, θέατρο, κινηματογράφος, βιβλιοθήκες, μουσεία, πάρκα, γήπεδα, μέσα μαζικής επικοινωνίας κτλ</a:t>
            </a:r>
          </a:p>
          <a:p>
            <a:endParaRPr lang="el-G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a:t>Ενδεικτικά παραθέτουμε πιο κάτω ομάδες δραστηριοτήτων, οι οποίες κατά τεκμήριο, μπορούν να επιλέγονται για την αξιοποίηση του ελεύθερου χρόνου.</a:t>
            </a:r>
            <a:endParaRPr lang="el-GR" sz="2400" dirty="0"/>
          </a:p>
        </p:txBody>
      </p:sp>
      <p:sp>
        <p:nvSpPr>
          <p:cNvPr id="3" name="2 - Θέση περιεχομένου"/>
          <p:cNvSpPr>
            <a:spLocks noGrp="1"/>
          </p:cNvSpPr>
          <p:nvPr>
            <p:ph idx="1"/>
          </p:nvPr>
        </p:nvSpPr>
        <p:spPr>
          <a:xfrm>
            <a:off x="179512" y="1772816"/>
            <a:ext cx="8640960" cy="4824536"/>
          </a:xfrm>
        </p:spPr>
        <p:txBody>
          <a:bodyPr>
            <a:normAutofit fontScale="92500"/>
          </a:bodyPr>
          <a:lstStyle/>
          <a:p>
            <a:pPr>
              <a:buNone/>
            </a:pPr>
            <a:r>
              <a:rPr lang="el-GR" b="1" i="1" dirty="0"/>
              <a:t>1. Διανοητικές - πνευματικές:</a:t>
            </a:r>
            <a:r>
              <a:rPr lang="el-GR" dirty="0"/>
              <a:t> διάβασμα εξωσχολικών βιβλίων, συγγραφή λογοτεχνικών κειμένων για μεγαλύτερα παιδιά και νέους, απασχόληση με πνευματικά παιγνίδια (π.χ. σκάκι) κ.ά.</a:t>
            </a:r>
            <a:r>
              <a:rPr lang="el-GR" dirty="0" smtClean="0"/>
              <a:t/>
            </a:r>
            <a:br>
              <a:rPr lang="el-GR" dirty="0" smtClean="0"/>
            </a:br>
            <a:r>
              <a:rPr lang="el-GR" b="1" i="1" dirty="0"/>
              <a:t>2. Κοινωνικές:</a:t>
            </a:r>
            <a:r>
              <a:rPr lang="el-GR" dirty="0"/>
              <a:t> συμμετοχή σε ανθρωπιστικές οργανώσεις, πολιτιστικούς συλλόγους ή ομίλους (π.χ. WWF, πρόσκοποι), συμμετοχή σε διάφορες κοινωνικές δραστηριότητες (π.χ. δενδροφυτεύσεις, καθαρισμός παραλίας ή πάρκου) κ.ά.</a:t>
            </a:r>
            <a:r>
              <a:rPr lang="el-GR" dirty="0" smtClean="0"/>
              <a:t/>
            </a:r>
            <a:br>
              <a:rPr lang="el-GR" dirty="0" smtClean="0"/>
            </a:b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620688"/>
            <a:ext cx="8496944" cy="3970318"/>
          </a:xfrm>
          <a:prstGeom prst="rect">
            <a:avLst/>
          </a:prstGeom>
        </p:spPr>
        <p:txBody>
          <a:bodyPr wrap="square">
            <a:spAutoFit/>
          </a:bodyPr>
          <a:lstStyle/>
          <a:p>
            <a:r>
              <a:rPr lang="el-GR" sz="3200" b="1" i="1" dirty="0" smtClean="0"/>
              <a:t>3. Αθλητικές:</a:t>
            </a:r>
            <a:r>
              <a:rPr lang="el-GR" sz="3200" b="1" dirty="0" smtClean="0"/>
              <a:t> </a:t>
            </a:r>
            <a:r>
              <a:rPr lang="el-GR" sz="3200" dirty="0" smtClean="0"/>
              <a:t>γυμναστήριο, στίβος, κολύμβηση κ.ά.</a:t>
            </a:r>
            <a:br>
              <a:rPr lang="el-GR" sz="3200" dirty="0" smtClean="0"/>
            </a:br>
            <a:r>
              <a:rPr lang="el-GR" sz="3200" b="1" i="1" dirty="0" smtClean="0"/>
              <a:t>4. Σπορ:</a:t>
            </a:r>
            <a:r>
              <a:rPr lang="el-GR" sz="3200" dirty="0" smtClean="0"/>
              <a:t> περίπατοι, εκδρομές, ορειβασία, θαλάσσια σπορ, (π.χ. καταδύσεις, σκι), χορός κ.ά.</a:t>
            </a:r>
            <a:br>
              <a:rPr lang="el-GR" sz="3200" dirty="0" smtClean="0"/>
            </a:br>
            <a:r>
              <a:rPr lang="el-GR" sz="3200" b="1" i="1" dirty="0" smtClean="0"/>
              <a:t>5. Ψυχαγωγικές:</a:t>
            </a:r>
            <a:r>
              <a:rPr lang="el-GR" sz="3200" dirty="0" smtClean="0"/>
              <a:t> τηλεόραση, ραδιόφωνο, </a:t>
            </a:r>
            <a:r>
              <a:rPr lang="el-GR" sz="3200" dirty="0" err="1" smtClean="0"/>
              <a:t>club</a:t>
            </a:r>
            <a:r>
              <a:rPr lang="el-GR" sz="3200" dirty="0" smtClean="0"/>
              <a:t>, θέατρο, κινηματογράφος, μουσική κ.ά.</a:t>
            </a:r>
            <a:br>
              <a:rPr lang="el-GR" sz="3200" dirty="0" smtClean="0"/>
            </a:br>
            <a:r>
              <a:rPr lang="el-GR" sz="3200" b="1" i="1" dirty="0" smtClean="0"/>
              <a:t>6. Επισκέψεις σε:</a:t>
            </a:r>
            <a:r>
              <a:rPr lang="el-GR" sz="3200" b="1" dirty="0" smtClean="0"/>
              <a:t> </a:t>
            </a:r>
            <a:r>
              <a:rPr lang="el-GR" sz="3200" dirty="0" smtClean="0"/>
              <a:t>μουσεία, εκθέσεις βιβλίου κ.ά. </a:t>
            </a:r>
          </a:p>
          <a:p>
            <a:pPr>
              <a:buNone/>
            </a:pPr>
            <a:endParaRPr lang="el-G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692696"/>
            <a:ext cx="8136904" cy="5693866"/>
          </a:xfrm>
          <a:prstGeom prst="rect">
            <a:avLst/>
          </a:prstGeom>
        </p:spPr>
        <p:txBody>
          <a:bodyPr wrap="square">
            <a:spAutoFit/>
          </a:bodyPr>
          <a:lstStyle/>
          <a:p>
            <a:r>
              <a:rPr lang="el-GR" sz="2800" dirty="0"/>
              <a:t>Η εμπειρία δείχνει ότι δραστηριότητες που συνήθως προτιμούν τα παιδιά και οι νέοι και οφείλουν να ευνοούν οι γονείς είναι αυτές που οδηγούν στην ψυχική ηρεμία και χαλάρωση και ειδικότερα</a:t>
            </a:r>
            <a:r>
              <a:rPr lang="el-GR" sz="2800" dirty="0" smtClean="0"/>
              <a:t>:</a:t>
            </a:r>
            <a:endParaRPr lang="en-US" sz="2800" dirty="0" smtClean="0"/>
          </a:p>
          <a:p>
            <a:endParaRPr lang="en-US" sz="2800" dirty="0" smtClean="0"/>
          </a:p>
          <a:p>
            <a:r>
              <a:rPr lang="el-GR" sz="2800" dirty="0" smtClean="0"/>
              <a:t> </a:t>
            </a:r>
            <a:r>
              <a:rPr lang="el-GR" sz="2800" dirty="0"/>
              <a:t>διάβασμα εξωσχολικών βιβλίων, μουσική, τραγούδι, χορός, ομαδικά παιγνίδια, δημιουργικά παιγνίδια, αθλητικές δραστηριότητες, κοινωνικές δραστηριότητες, δραστηριότητες στη φύση, χόμπι, θέατρο, κινηματογράφος, βιβλιοθήκες, μουσεία, πάρκα, γήπεδα, μέσα μαζικής επικοινωνίας κτλ</a:t>
            </a:r>
          </a:p>
          <a:p>
            <a:r>
              <a:rPr lang="el-GR" sz="2800" dirty="0" smtClean="0"/>
              <a:t/>
            </a:r>
            <a:br>
              <a:rPr lang="el-GR" sz="2800" dirty="0" smtClean="0"/>
            </a:br>
            <a:endParaRPr lang="el-G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a:t>5. ΚΡΙΤΗΡΙΑ ΕΠΙΛΟΓΗΣ ΤΩΝ ΔΡΑΣΤΗΡΙΟΤΗΤΩΝ</a:t>
            </a:r>
            <a:endParaRPr lang="el-GR" sz="2800" dirty="0"/>
          </a:p>
        </p:txBody>
      </p:sp>
      <p:sp>
        <p:nvSpPr>
          <p:cNvPr id="3" name="2 - Θέση περιεχομένου"/>
          <p:cNvSpPr>
            <a:spLocks noGrp="1"/>
          </p:cNvSpPr>
          <p:nvPr>
            <p:ph idx="1"/>
          </p:nvPr>
        </p:nvSpPr>
        <p:spPr/>
        <p:txBody>
          <a:bodyPr/>
          <a:lstStyle/>
          <a:p>
            <a:r>
              <a:rPr lang="el-GR" dirty="0"/>
              <a:t>Η επιλογή των δραστηριοτήτων που εντάσσονται στον ελεύθερο χρόνο γίνεται συνήθως με βάση τα ενδιαφέροντα των παιδιών και των νέων, και τις δεξιότητες και τις ανάγκες του καθενός. Πιο συγκεκριμένα τα κριτήρια επιλογής των δραστηριοτήτων είναι τα ακόλουθα:</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251520" y="620688"/>
            <a:ext cx="8496944" cy="4031873"/>
          </a:xfrm>
          <a:prstGeom prst="rect">
            <a:avLst/>
          </a:prstGeom>
        </p:spPr>
        <p:txBody>
          <a:bodyPr wrap="square">
            <a:spAutoFit/>
          </a:bodyPr>
          <a:lstStyle/>
          <a:p>
            <a:pPr marL="514350" indent="-514350">
              <a:buAutoNum type="arabicPeriod"/>
            </a:pPr>
            <a:r>
              <a:rPr lang="el-GR" sz="3200" b="1" i="1" dirty="0" smtClean="0"/>
              <a:t>H </a:t>
            </a:r>
            <a:r>
              <a:rPr lang="el-GR" sz="3200" b="1" i="1" dirty="0"/>
              <a:t>ηλικία:</a:t>
            </a:r>
            <a:r>
              <a:rPr lang="el-GR" sz="3200" b="1" dirty="0"/>
              <a:t> </a:t>
            </a:r>
            <a:endParaRPr lang="el-GR" sz="3200" b="1" dirty="0" smtClean="0"/>
          </a:p>
          <a:p>
            <a:pPr marL="514350" indent="-514350"/>
            <a:r>
              <a:rPr lang="el-GR" sz="3200" dirty="0" smtClean="0"/>
              <a:t>Ανάλογα </a:t>
            </a:r>
            <a:r>
              <a:rPr lang="el-GR" sz="3200" dirty="0"/>
              <a:t>με την ηλικία διαφοροποιούνται τόσο η ποσότητα του ελεύθερου χρόνου όσο και οι δραστηριότητες που επιλέγονται. Ένα παιδί λ.χ. 8 ετών μπορεί να παίξει ένα δημιουργικό παιγνίδι, αλλά δεν μπορεί να κάνει ορειβασία ή καταδύσεις στη θάλασσα. </a:t>
            </a:r>
            <a:r>
              <a:rPr lang="el-GR" sz="3200" dirty="0" smtClean="0"/>
              <a:t/>
            </a:r>
            <a:br>
              <a:rPr lang="el-GR" sz="3200" dirty="0" smtClean="0"/>
            </a:br>
            <a:endParaRPr lang="el-GR"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964488" cy="6124754"/>
          </a:xfrm>
          <a:prstGeom prst="rect">
            <a:avLst/>
          </a:prstGeom>
        </p:spPr>
        <p:txBody>
          <a:bodyPr wrap="square">
            <a:spAutoFit/>
          </a:bodyPr>
          <a:lstStyle/>
          <a:p>
            <a:r>
              <a:rPr lang="el-GR" sz="2800" b="1" i="1" dirty="0" smtClean="0"/>
              <a:t>2. Τα ενδιαφέροντα:</a:t>
            </a:r>
            <a:r>
              <a:rPr lang="el-GR" sz="2800" dirty="0" smtClean="0"/>
              <a:t> Όλα τα παιδιά και οι νέοι ακόμη και της ίδιας ηλικίας δεν έχουν τα ίδια ενδιαφέροντα. Μερικές φορές βλέπουμε π.χ. παιγνίδια τα οποία δεσπόζουν σε </a:t>
            </a:r>
            <a:r>
              <a:rPr lang="el-GR" sz="2800" dirty="0" err="1" smtClean="0"/>
              <a:t>κά</a:t>
            </a:r>
            <a:r>
              <a:rPr lang="el-GR" sz="2800" dirty="0" smtClean="0"/>
              <a:t>-ποιες ηλικίες αλλά πάντα υπάρχουν και τα διαφορετικά ενδιαφέροντα και ανάλογες προτιμήσεις. Για παράδειγμα, ένα παιδί 8 ετών με προϊούσα πνευματική ωριμότητα προτιμά να παίζει παιγνίδια πνευματικού περιεχομένου, τα οποία απαιτούν συγκέντρωση προσοχής, οργάνωση και σκέψη, ενώ ένα άλλο λιγότερο ώριμο πνευματικά παίζει παιγνίδια που απαιτούν λιγότερη ή καθόλου σκέψη και συγκέντρωση προσοχής. Ένα άλλο παιδί 10 ετών από οικογένεια μουσικών, αν συμβεί να έχει και αυτό μουσικά ενδιαφέροντα, προτιμά από μικρή ηλικία να ασχολείται με τη μουσική κτλ.</a:t>
            </a:r>
            <a:endParaRPr lang="el-G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1"/>
            <a:ext cx="8568952" cy="5632311"/>
          </a:xfrm>
          <a:prstGeom prst="rect">
            <a:avLst/>
          </a:prstGeom>
        </p:spPr>
        <p:txBody>
          <a:bodyPr wrap="square">
            <a:spAutoFit/>
          </a:bodyPr>
          <a:lstStyle/>
          <a:p>
            <a:r>
              <a:rPr lang="el-GR" sz="2400" b="1" i="1" dirty="0"/>
              <a:t>3. Η ιδιοσυγκρασία:</a:t>
            </a:r>
            <a:r>
              <a:rPr lang="el-GR" sz="2400" dirty="0"/>
              <a:t> Μερικά παιδιά είναι πολύ ζωηρά και έχουν ανάγκη από εκτόνωση. Άλλα είναι λιγότερο ζωηρά και μπορούν να μένουν στην ίδια θέση για πολλή ώρα, χωρίς καμιά δυσκολία. Υπάρχουν παιδιά τα οποία μπορούν να συγκεντρώνουν την προσοχή τους για πολλή ώρα σε μια δραστηριότητα, ενώ άλλα δεν προλαβαίνουν να αρχίσουν μια δραστηριότητα και θέλουν αμέσως να αλλάξουν και να κάνουν κάποια άλλη</a:t>
            </a:r>
            <a:r>
              <a:rPr lang="el-GR" sz="2400" dirty="0" smtClean="0"/>
              <a:t>.</a:t>
            </a:r>
            <a:endParaRPr lang="en-US" sz="2400" dirty="0" smtClean="0"/>
          </a:p>
          <a:p>
            <a:r>
              <a:rPr lang="el-GR" sz="2400" dirty="0" smtClean="0"/>
              <a:t> </a:t>
            </a:r>
            <a:r>
              <a:rPr lang="el-GR" sz="2400" dirty="0"/>
              <a:t>Για παράδειγμα, ένα παιδί 10 ετών πολύ ζωηρό (δεν εννοούμε παιδί με υπερκινητικό σύνδρομο, αυτό είναι διαφορετική περίπτωση) είναι αδύνατο και δεν συνιστάται κατ' αρχή να κάθεται πολλή ώρα στο τραπέζι και να παίζει ένα παιγνίδι που απαιτεί συγκέντρωση και σκέψη. Αυτό πρέπει να κινηθεί, να εκτονωθεί παίζοντας. Συνεπώς, επιλέγει ή πρέπει να βοηθούν οι γονείς να επιλέγει και παιγνίδια τα οποία έχουν έντονη δραστηριότητα και κίνηση.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908720"/>
            <a:ext cx="8640960" cy="4401205"/>
          </a:xfrm>
          <a:prstGeom prst="rect">
            <a:avLst/>
          </a:prstGeom>
        </p:spPr>
        <p:txBody>
          <a:bodyPr wrap="square">
            <a:spAutoFit/>
          </a:bodyPr>
          <a:lstStyle/>
          <a:p>
            <a:r>
              <a:rPr lang="el-GR" sz="2800" b="1" i="1" dirty="0"/>
              <a:t>4. Οι βιολογικές και άλλες ανάγκες του παιδιού και του νέου.</a:t>
            </a:r>
            <a:r>
              <a:rPr lang="el-GR" sz="2800" dirty="0"/>
              <a:t> </a:t>
            </a:r>
            <a:endParaRPr lang="en-US" sz="2800" dirty="0" smtClean="0"/>
          </a:p>
          <a:p>
            <a:r>
              <a:rPr lang="el-GR" sz="2800" dirty="0" smtClean="0"/>
              <a:t>Ιδιαίτερα </a:t>
            </a:r>
            <a:r>
              <a:rPr lang="el-GR" sz="2800" dirty="0"/>
              <a:t>στις μεγαλύτερες ηλικίες, οπότε τα παιδιά και οι νέοι έχουν </a:t>
            </a:r>
            <a:r>
              <a:rPr lang="el-GR" sz="2800" dirty="0" err="1"/>
              <a:t>λογικοποιήσει</a:t>
            </a:r>
            <a:r>
              <a:rPr lang="el-GR" sz="2800" dirty="0"/>
              <a:t> τα πράγματα και μπορούν να κάνουν επιλογές με λογικά κριτήρια, μπορούν τα ίδια και οι γονείς να τα διευκολύνουν να επιλέγουν δραστηριότητες με τις οποίες επιτυγχάνονται ταυτόχρονα τόσο η ανάγκη για ψυχαγωγία όσο και πρακτικές ανάγκες που μπορεί να έχουν και πρέπει να ικανοποιηθούν στα πλαίσια του ελεύθερου χρόνου.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260648"/>
            <a:ext cx="8496944" cy="6124754"/>
          </a:xfrm>
          <a:prstGeom prst="rect">
            <a:avLst/>
          </a:prstGeom>
        </p:spPr>
        <p:txBody>
          <a:bodyPr wrap="square">
            <a:spAutoFit/>
          </a:bodyPr>
          <a:lstStyle/>
          <a:p>
            <a:r>
              <a:rPr lang="el-GR" sz="2800" dirty="0" smtClean="0"/>
              <a:t>Για παράδειγμα, ένα παιδί 7 ετών εγγράφεται στην Β΄. τάξη του δημοτικού σχολείου, αλλά έχει ακόμη δυσκολίες στην ανάγνωση ή στη γραφή. Η μαμά το καλοκαίρι στην παραλία που κάνουν το μπάνιο τους ή στο σπίτι οποιαδήποτε εποχή, εκτός από τις δραστηριότητες που θα επιλέξει το ίδιο το παιδί (π.χ. να παίξει με άλλα παιδιά με την άμμο και το νερό), μπορεί να κάνουν στην υγρή άμμο διάφορα σχέδια, τα οποία να αποτελούν ένα είδος </a:t>
            </a:r>
            <a:r>
              <a:rPr lang="el-GR" sz="2800" dirty="0" err="1" smtClean="0"/>
              <a:t>προγραφικών</a:t>
            </a:r>
            <a:r>
              <a:rPr lang="el-GR" sz="2800" dirty="0" smtClean="0"/>
              <a:t> ασκήσεων ή να γράφει η μαμά με το δάκτυλο γράμματα τα οποία το παιδί καλείται να αναγνωρίσει ή το ίδιο το παιδί γράφει γράμματα και η μαμά καλείται να τα αναγνωρίσει κτλ. Αρκεί να μη γίνεται με δασκαλίστικο τρόπο. Το παιδί και τότε ακόμη πρέπει να αισθάνεται ότι παίζει.</a:t>
            </a:r>
            <a:endParaRPr lang="el-G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a:t/>
            </a:r>
            <a:br>
              <a:rPr lang="el-GR" b="1" dirty="0"/>
            </a:br>
            <a:r>
              <a:rPr lang="el-GR" b="1" dirty="0" smtClean="0"/>
              <a:t>Τι είναι </a:t>
            </a:r>
            <a:r>
              <a:rPr lang="el-GR" b="1" dirty="0" err="1" smtClean="0"/>
              <a:t>εργοθεραπεία</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a:t>Η </a:t>
            </a:r>
            <a:r>
              <a:rPr lang="el-GR" dirty="0" err="1"/>
              <a:t>εργοθεραπεία</a:t>
            </a:r>
            <a:r>
              <a:rPr lang="el-GR" dirty="0"/>
              <a:t> είναι η επιστήμη εκείνη που σκοπός της είναι να καταστήσει το άτομο λειτουργικό και ικανό να εκτελέσει όλες τις δραστηριότητες που χρειάζεται στη ζωή του. Η </a:t>
            </a:r>
            <a:r>
              <a:rPr lang="el-GR" dirty="0" err="1"/>
              <a:t>εργοθεραπεία</a:t>
            </a:r>
            <a:r>
              <a:rPr lang="el-GR" dirty="0"/>
              <a:t> χρησιμοποιεί τη δραστηριότητα θεραπευτικά και μέσω αυτής εκπληρώνει το σκοπό της.</a:t>
            </a:r>
            <a:r>
              <a:rPr lang="el-GR" dirty="0" smtClean="0"/>
              <a:t/>
            </a:r>
            <a:br>
              <a:rPr lang="el-GR" dirty="0" smtClean="0"/>
            </a:br>
            <a:r>
              <a:rPr lang="el-GR" dirty="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268760"/>
            <a:ext cx="7560840" cy="3539430"/>
          </a:xfrm>
          <a:prstGeom prst="rect">
            <a:avLst/>
          </a:prstGeom>
        </p:spPr>
        <p:txBody>
          <a:bodyPr wrap="square">
            <a:spAutoFit/>
          </a:bodyPr>
          <a:lstStyle/>
          <a:p>
            <a:r>
              <a:rPr lang="el-GR" sz="2800" dirty="0"/>
              <a:t>Ένα άλλο παιδί που έχει κινητικές δυσκολίες μπορεί κατευθυνόμενο να επιλέξει κατάλληλες δραστηριότητες (π.χ. πλέξιμο αν είναι κοριτσάκι, πέταγμα μπάλας για κοριτσάκια και αγοράκια), παιγνίδια με χάντρες ή κρίκους που περνά σε κλωστή, κατασκευή σαΐτας διπλώνοντας χαρτί για παιγνίδι, παιγνίδια μνήμης για τα παιδιά που έχουν διαγνωστεί ότι έχουν ασθενή μνήμη κ.ά.</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6. Ο ΕΛΕΥΘΕΡΟΣ ΧΡΟΝΟΣ ΚΑΙ ΤΟ ΣΧΟΛΕΙΟ</a:t>
            </a:r>
            <a:endParaRPr lang="el-GR" sz="2800" dirty="0"/>
          </a:p>
        </p:txBody>
      </p:sp>
      <p:sp>
        <p:nvSpPr>
          <p:cNvPr id="3" name="2 - Θέση περιεχομένου"/>
          <p:cNvSpPr>
            <a:spLocks noGrp="1"/>
          </p:cNvSpPr>
          <p:nvPr>
            <p:ph idx="1"/>
          </p:nvPr>
        </p:nvSpPr>
        <p:spPr>
          <a:xfrm>
            <a:off x="323528" y="1600200"/>
            <a:ext cx="8363272" cy="4525963"/>
          </a:xfrm>
        </p:spPr>
        <p:txBody>
          <a:bodyPr>
            <a:normAutofit fontScale="85000" lnSpcReduction="20000"/>
          </a:bodyPr>
          <a:lstStyle/>
          <a:p>
            <a:r>
              <a:rPr lang="el-GR" b="1" dirty="0"/>
              <a:t>Η σωστά οργανωμένη</a:t>
            </a:r>
            <a:r>
              <a:rPr lang="el-GR" dirty="0"/>
              <a:t> και φιλελεύθερη εκπαίδευση καλύπτει ευρύ φάσμα κοινωνικών, φυσικών και ανθρωπιστικών σπουδών, τέχνης, μουσικής, σωματικής αγωγής, αγωγής υγείας, καθώς και πνευματικής και κοινωνικής ζωής</a:t>
            </a:r>
            <a:r>
              <a:rPr lang="el-GR" dirty="0" smtClean="0"/>
              <a:t>.</a:t>
            </a:r>
            <a:endParaRPr lang="en-US" dirty="0" smtClean="0"/>
          </a:p>
          <a:p>
            <a:pPr>
              <a:buNone/>
            </a:pPr>
            <a:r>
              <a:rPr lang="el-GR" dirty="0" smtClean="0"/>
              <a:t/>
            </a:r>
            <a:br>
              <a:rPr lang="el-GR" dirty="0" smtClean="0"/>
            </a:br>
            <a:r>
              <a:rPr lang="el-GR" b="1" dirty="0"/>
              <a:t>Άτομα που δρουν</a:t>
            </a:r>
            <a:r>
              <a:rPr lang="el-GR" dirty="0"/>
              <a:t> σε τέτοια περιβάλλοντα μαθαίνουν και μπορούν να χρησιμοποιούν με σύνεση τον ελεύθερο χρόνο. Μερικά μαθήματα του σχολείου συντελούν στην ενεργό συμμετοχή των μαθητών σε ψυχαγωγικές δραστηριότητες, όπως είναι η μουσική, η σωματική αγωγή, η υπαίθρια ζωή, οι καλές τέχνες, η γλώσσα κτλ.</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3568" y="1124744"/>
            <a:ext cx="7848872" cy="4401205"/>
          </a:xfrm>
          <a:prstGeom prst="rect">
            <a:avLst/>
          </a:prstGeom>
        </p:spPr>
        <p:txBody>
          <a:bodyPr wrap="square">
            <a:spAutoFit/>
          </a:bodyPr>
          <a:lstStyle/>
          <a:p>
            <a:r>
              <a:rPr lang="el-GR" sz="2800" b="1" dirty="0"/>
              <a:t>Στο χώρο του σχολείου</a:t>
            </a:r>
            <a:r>
              <a:rPr lang="el-GR" sz="2800" dirty="0"/>
              <a:t> μπορούν να αναπτυχθούν δραστηριότητες ελεύθερου χρόνου οι οποίες σχετίζονται άμεσα με τα εκπαιδευτικά προγράμματα αλλά και κοινωνικές δραστηριότητες, οι οποίες εξυπηρετούν κοινωνικούς σκοπούς του σχολείου. Η πολιτεία έχει κατανοήσει την αναγκαιότητα αυτή και γι' αυτό επιχειρεί τελευταία να κάμει τις αναγκαίες προσαρμογές στα προγράμματα με την καθιέρωση της λεγόμενης "ευέλικτης ζώνης" του προγράμματος.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548680"/>
            <a:ext cx="8496944" cy="5693866"/>
          </a:xfrm>
          <a:prstGeom prst="rect">
            <a:avLst/>
          </a:prstGeom>
        </p:spPr>
        <p:txBody>
          <a:bodyPr wrap="square">
            <a:spAutoFit/>
          </a:bodyPr>
          <a:lstStyle/>
          <a:p>
            <a:r>
              <a:rPr lang="el-GR" sz="2800" b="1" dirty="0"/>
              <a:t>Εμπειρίες όπως αυτές </a:t>
            </a:r>
            <a:r>
              <a:rPr lang="el-GR" sz="2800" dirty="0"/>
              <a:t>που αποκτώνται έξω από τη σχολική αίθουσα πρέπει να θεωρούνται αναπόσπαστο τμήμα των εκπαιδευτικών </a:t>
            </a:r>
            <a:r>
              <a:rPr lang="el-GR" sz="2800" dirty="0" err="1"/>
              <a:t>διαδράσεων</a:t>
            </a:r>
            <a:r>
              <a:rPr lang="el-GR" sz="2800" dirty="0"/>
              <a:t> του σχολείου. Είναι ανάγκη να δίδεται έμφαση στις αυθόρμητες και απολαυστικές μορφές παιγνιδιού και ψυχαγωγίας που θα μπορούσαν να αποτελέσουν για το παιδί και τον νέο "δια βίου χόμπι". Λόγω της αναγκαιότητας του ελεύθερου χρόνου και δεδομένου του φαινομένου της ελαχιστοποίησης του στις μέρες μας για τους μαθητές όλων των βαθμίδων, το σχολείο προγραμματίζει και πραγματοποιεί δραστηριότητες, όπως επισκέψεις σε μουσεία, θέατρα, εκθέσεις κτλ, οι οποίες υποκαθιστούν μέρος των δραστηριοτήτων του ελεύθερου χρόνου.</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a:t>7. Ο ΡΟΛΟΣ ΤΩΝ ΓΟΝΕΩΝ</a:t>
            </a:r>
            <a:endParaRPr lang="el-GR" sz="2800" dirty="0"/>
          </a:p>
        </p:txBody>
      </p:sp>
      <p:sp>
        <p:nvSpPr>
          <p:cNvPr id="3" name="2 - Θέση περιεχομένου"/>
          <p:cNvSpPr>
            <a:spLocks noGrp="1"/>
          </p:cNvSpPr>
          <p:nvPr>
            <p:ph idx="1"/>
          </p:nvPr>
        </p:nvSpPr>
        <p:spPr/>
        <p:txBody>
          <a:bodyPr>
            <a:normAutofit fontScale="92500" lnSpcReduction="10000"/>
          </a:bodyPr>
          <a:lstStyle/>
          <a:p>
            <a:r>
              <a:rPr lang="el-GR" b="1" dirty="0"/>
              <a:t>Έχει γίνει σαφές ότι </a:t>
            </a:r>
            <a:r>
              <a:rPr lang="el-GR" dirty="0"/>
              <a:t>ο ελεύθερος χρόνος για τα παιδιά και τους νέους πρέπει να θεωρείται βασικό και αναπόσπαστο μέρος της ζωής τους. </a:t>
            </a:r>
            <a:endParaRPr lang="en-US" dirty="0" smtClean="0"/>
          </a:p>
          <a:p>
            <a:r>
              <a:rPr lang="el-GR" dirty="0" smtClean="0"/>
              <a:t>Ο </a:t>
            </a:r>
            <a:r>
              <a:rPr lang="el-GR" dirty="0"/>
              <a:t>ρόλος των γονέων τόσο στον καθορισμό του ελεύθερου χρόνου όσο και στην επιλογή των κατάλληλων δραστηριοτήτων είναι βασική και αναγκαία συνθήκη</a:t>
            </a:r>
            <a:r>
              <a:rPr lang="el-GR" dirty="0" smtClean="0"/>
              <a:t>.</a:t>
            </a:r>
            <a:endParaRPr lang="en-US" dirty="0" smtClean="0"/>
          </a:p>
          <a:p>
            <a:r>
              <a:rPr lang="el-GR" dirty="0" smtClean="0"/>
              <a:t> </a:t>
            </a:r>
            <a:r>
              <a:rPr lang="el-GR" dirty="0"/>
              <a:t>Όσο πιο μικρή είναι η ηλικία τόσο πιο αναγκαία είναι η συμμετοχή των γονέων στη διαδικασία αυτή.</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5536" y="620688"/>
            <a:ext cx="8136904" cy="5693866"/>
          </a:xfrm>
          <a:prstGeom prst="rect">
            <a:avLst/>
          </a:prstGeom>
        </p:spPr>
        <p:txBody>
          <a:bodyPr wrap="square">
            <a:spAutoFit/>
          </a:bodyPr>
          <a:lstStyle/>
          <a:p>
            <a:r>
              <a:rPr lang="el-GR" sz="2800" b="1" dirty="0"/>
              <a:t>Ο γονέας οφείλει στα πλαίσια της οργάνωσης και της λειτουργίας της οικογένειας </a:t>
            </a:r>
            <a:endParaRPr lang="en-US" sz="2800" b="1" dirty="0" smtClean="0"/>
          </a:p>
          <a:p>
            <a:r>
              <a:rPr lang="el-GR" sz="2800" dirty="0" smtClean="0"/>
              <a:t/>
            </a:r>
            <a:br>
              <a:rPr lang="el-GR" sz="2800" dirty="0" smtClean="0"/>
            </a:br>
            <a:r>
              <a:rPr lang="el-GR" sz="2800" b="1" dirty="0"/>
              <a:t>α. Να εξασφαλίζει </a:t>
            </a:r>
            <a:r>
              <a:rPr lang="el-GR" sz="2800" dirty="0"/>
              <a:t>στα παιδιά του τον ελάχιστο αναγκαίο ελεύθερο χρόνο</a:t>
            </a:r>
            <a:r>
              <a:rPr lang="el-GR" sz="2800" dirty="0" smtClean="0"/>
              <a:t>.</a:t>
            </a:r>
            <a:endParaRPr lang="en-US" sz="2800" dirty="0" smtClean="0"/>
          </a:p>
          <a:p>
            <a:r>
              <a:rPr lang="el-GR" sz="2800" dirty="0" smtClean="0"/>
              <a:t/>
            </a:r>
            <a:br>
              <a:rPr lang="el-GR" sz="2800" dirty="0" smtClean="0"/>
            </a:br>
            <a:r>
              <a:rPr lang="el-GR" sz="2800" b="1" dirty="0"/>
              <a:t>β. Να κατευθύνει</a:t>
            </a:r>
            <a:r>
              <a:rPr lang="el-GR" sz="2800" dirty="0"/>
              <a:t> με τις δικές του στάσεις, συμπεριφορές και παραινέσεις, με κατάλληλες παιδαγωγικές προσεγγίσεις το παιδί και τον νέο έτσι, ώστε να κάνει τον καλύτερο προσδιορισμό του ελεύθερου χρόνου και την καλύτερη επιλογή των δραστηριοτήτων, προκειμένου να επιτυγχάνεται σωστά και ωφέλιμη αξιοποίησή του.</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a:bodyPr>
          <a:lstStyle/>
          <a:p>
            <a:r>
              <a:rPr lang="el-GR" sz="2800" b="1" dirty="0"/>
              <a:t>Αυτό προϋποθέτει :</a:t>
            </a:r>
            <a:endParaRPr lang="el-GR" sz="2800" dirty="0"/>
          </a:p>
        </p:txBody>
      </p:sp>
      <p:sp>
        <p:nvSpPr>
          <p:cNvPr id="3" name="2 - Θέση περιεχομένου"/>
          <p:cNvSpPr>
            <a:spLocks noGrp="1"/>
          </p:cNvSpPr>
          <p:nvPr>
            <p:ph idx="1"/>
          </p:nvPr>
        </p:nvSpPr>
        <p:spPr>
          <a:xfrm>
            <a:off x="179512" y="1052736"/>
            <a:ext cx="8640960" cy="5544616"/>
          </a:xfrm>
        </p:spPr>
        <p:txBody>
          <a:bodyPr>
            <a:normAutofit/>
          </a:bodyPr>
          <a:lstStyle/>
          <a:p>
            <a:pPr>
              <a:buFontTx/>
              <a:buChar char="-"/>
            </a:pPr>
            <a:r>
              <a:rPr lang="el-GR" b="1" dirty="0" smtClean="0"/>
              <a:t>Καλή </a:t>
            </a:r>
            <a:r>
              <a:rPr lang="el-GR" b="1" dirty="0"/>
              <a:t>γνώση του παιδιού και του νέου. </a:t>
            </a:r>
            <a:endParaRPr lang="en-US" b="1" dirty="0" smtClean="0"/>
          </a:p>
          <a:p>
            <a:pPr>
              <a:buFontTx/>
              <a:buChar char="-"/>
            </a:pPr>
            <a:r>
              <a:rPr lang="el-GR" dirty="0" smtClean="0"/>
              <a:t>Πρέπει </a:t>
            </a:r>
            <a:r>
              <a:rPr lang="el-GR" dirty="0"/>
              <a:t>δηλαδή ο γονέας να ξέρει καλά το παιδί του, τα ενδιαφέροντά του, τις κοινωνικές και συναισθηματικές του ανάγκες, τις ιδιαίτερες κλίσεις και δεξιότητές του, τις δυνατότητες και τις αδυναμίες του. Αν δυσκολεύεται ο ίδιος να αποκαλύψει όλα αυτά ας συνεργαστεί με τους δασκάλους και τους καθηγητές του παιδιού του. Σίγουρα θα βοηθηθεί σημαντικά.</a:t>
            </a:r>
            <a:r>
              <a:rPr lang="el-GR" dirty="0" smtClean="0"/>
              <a:t/>
            </a:r>
            <a:br>
              <a:rPr lang="el-GR" dirty="0" smtClean="0"/>
            </a:b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836712"/>
            <a:ext cx="8568952" cy="5509200"/>
          </a:xfrm>
          <a:prstGeom prst="rect">
            <a:avLst/>
          </a:prstGeom>
        </p:spPr>
        <p:txBody>
          <a:bodyPr wrap="square">
            <a:spAutoFit/>
          </a:bodyPr>
          <a:lstStyle/>
          <a:p>
            <a:r>
              <a:rPr lang="el-GR" sz="2800" b="1" dirty="0" smtClean="0"/>
              <a:t>- </a:t>
            </a:r>
            <a:r>
              <a:rPr lang="el-GR" sz="3200" b="1" dirty="0" smtClean="0"/>
              <a:t>Ελεύθερη και δημοκρατική</a:t>
            </a:r>
            <a:r>
              <a:rPr lang="el-GR" sz="3200" dirty="0" smtClean="0"/>
              <a:t> επικοινωνία με το παιδί. Μέσα από την επικοινωνία αυτή είναι πολύ πιθανό ότι θα αποκαλύψει όλα αυτά τα στοιχεία που αναφέρονται παραπάνω (ενδιαφέροντα, τάσεις κτλ), ώστε να το βοηθήσει να κάνει τις καλύτερες δυνατές επιλογές.</a:t>
            </a:r>
            <a:br>
              <a:rPr lang="el-GR" sz="3200" dirty="0" smtClean="0"/>
            </a:br>
            <a:r>
              <a:rPr lang="el-GR" sz="3200" b="1" dirty="0" smtClean="0"/>
              <a:t>- Απασχόληση με το παιδί του,</a:t>
            </a:r>
            <a:r>
              <a:rPr lang="el-GR" sz="3200" dirty="0" smtClean="0"/>
              <a:t> διαθέτοντας τον αναγκαίο χρόνο γι' αυτό. Αυτό είναι εντελώς απαραίτητο ιδιαίτερα στις μικρές ηλικίες, οπότε βρίσκεται ακόμη σε στάδιο διερεύνησης των ιδιαίτερων χαρακτηριστικών του παιδιού του.</a:t>
            </a:r>
            <a:endParaRPr lang="el-GR"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692696"/>
            <a:ext cx="8424936" cy="5016758"/>
          </a:xfrm>
          <a:prstGeom prst="rect">
            <a:avLst/>
          </a:prstGeom>
        </p:spPr>
        <p:txBody>
          <a:bodyPr wrap="square">
            <a:spAutoFit/>
          </a:bodyPr>
          <a:lstStyle/>
          <a:p>
            <a:r>
              <a:rPr lang="el-GR" sz="3200" b="1" i="1" dirty="0"/>
              <a:t>Δυσκολίες υπάρχουν. Δεν έχουμε παιδικούς χώρους, δεν έχουμε την παλιά γειτονιά. Μας λείπουν πολλά. </a:t>
            </a:r>
            <a:r>
              <a:rPr lang="el-GR" sz="3200" dirty="0"/>
              <a:t> </a:t>
            </a:r>
          </a:p>
          <a:p>
            <a:r>
              <a:rPr lang="el-GR" sz="3200" dirty="0"/>
              <a:t>Ωστόσο, όλοι μαζί γονείς, σχολείο και πολιτεία, μπορούν και πρέπει να ενδιαφέρονται άμεσα για τις ευρύτερες πλευρές της ζωής των παιδιών και των νέων σχεδιάζοντας ή ενεργοποιώντας προγράμματα διάθεσης του ελεύθερου χρόνου, για την ικανοποίηση των ενδιαφερόντων και την ψυχαγωγία των παιδιών και των νέων.</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soma se krisi"/>
          <p:cNvPicPr>
            <a:picLocks noChangeAspect="1" noChangeArrowheads="1"/>
          </p:cNvPicPr>
          <p:nvPr/>
        </p:nvPicPr>
        <p:blipFill>
          <a:blip r:embed="rId2" cstate="print"/>
          <a:srcRect/>
          <a:stretch>
            <a:fillRect/>
          </a:stretch>
        </p:blipFill>
        <p:spPr bwMode="auto">
          <a:xfrm>
            <a:off x="1259632" y="692696"/>
            <a:ext cx="5616624" cy="53285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Οι </a:t>
            </a:r>
            <a:r>
              <a:rPr lang="el-GR" sz="3100" b="1" dirty="0"/>
              <a:t>δραστηριότητες που το άτομο καλείται να επιτελέσει στη ζωή του χωρίζονται σε 3 μεγάλες κατηγορίες:</a:t>
            </a:r>
            <a:r>
              <a:rPr lang="el-GR" dirty="0" smtClean="0"/>
              <a:t/>
            </a:r>
            <a:br>
              <a:rPr lang="el-GR" dirty="0" smtClean="0"/>
            </a:br>
            <a:r>
              <a:rPr lang="el-GR" dirty="0"/>
              <a:t> </a:t>
            </a:r>
          </a:p>
        </p:txBody>
      </p:sp>
      <p:sp>
        <p:nvSpPr>
          <p:cNvPr id="3" name="2 - Θέση περιεχομένου"/>
          <p:cNvSpPr>
            <a:spLocks noGrp="1"/>
          </p:cNvSpPr>
          <p:nvPr>
            <p:ph idx="1"/>
          </p:nvPr>
        </p:nvSpPr>
        <p:spPr/>
        <p:txBody>
          <a:bodyPr/>
          <a:lstStyle/>
          <a:p>
            <a:pPr>
              <a:buFontTx/>
              <a:buChar char="-"/>
            </a:pPr>
            <a:r>
              <a:rPr lang="el-GR" dirty="0" smtClean="0"/>
              <a:t>Εργασία-σχολείο</a:t>
            </a:r>
            <a:br>
              <a:rPr lang="el-GR" dirty="0" smtClean="0"/>
            </a:br>
            <a:r>
              <a:rPr lang="el-GR" dirty="0"/>
              <a:t> </a:t>
            </a:r>
          </a:p>
          <a:p>
            <a:pPr>
              <a:buFontTx/>
              <a:buChar char="-"/>
            </a:pPr>
            <a:r>
              <a:rPr lang="el-GR" dirty="0" smtClean="0"/>
              <a:t>Δραστηριότητες </a:t>
            </a:r>
            <a:r>
              <a:rPr lang="el-GR" dirty="0"/>
              <a:t>καθημερινής ζωής (αυτοεξυπηρέτηση)</a:t>
            </a:r>
            <a:r>
              <a:rPr lang="el-GR" dirty="0" smtClean="0"/>
              <a:t/>
            </a:r>
            <a:br>
              <a:rPr lang="el-GR" dirty="0" smtClean="0"/>
            </a:br>
            <a:r>
              <a:rPr lang="el-GR" dirty="0"/>
              <a:t> </a:t>
            </a:r>
          </a:p>
          <a:p>
            <a:pPr>
              <a:buFontTx/>
              <a:buChar char="-"/>
            </a:pPr>
            <a:r>
              <a:rPr lang="el-GR" dirty="0" smtClean="0"/>
              <a:t>Ελεύθερος </a:t>
            </a:r>
            <a:r>
              <a:rPr lang="el-GR" dirty="0"/>
              <a:t>χρόνος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Η ΣΗΜΑΣΙΑ ΤΟΥ ΕΛΕΥΘΕΡΟΥ ΠΑΙΧΝΙΔΙΟΥ</a:t>
            </a:r>
            <a:endParaRPr lang="el-GR" sz="2800" dirty="0"/>
          </a:p>
        </p:txBody>
      </p:sp>
      <p:sp>
        <p:nvSpPr>
          <p:cNvPr id="3" name="2 - Θέση περιεχομένου"/>
          <p:cNvSpPr>
            <a:spLocks noGrp="1"/>
          </p:cNvSpPr>
          <p:nvPr>
            <p:ph idx="1"/>
          </p:nvPr>
        </p:nvSpPr>
        <p:spPr>
          <a:xfrm>
            <a:off x="0" y="1412776"/>
            <a:ext cx="4716016" cy="5445224"/>
          </a:xfrm>
        </p:spPr>
        <p:txBody>
          <a:bodyPr>
            <a:normAutofit fontScale="85000" lnSpcReduction="10000"/>
          </a:bodyPr>
          <a:lstStyle/>
          <a:p>
            <a:r>
              <a:rPr lang="el-GR" dirty="0"/>
              <a:t>Με όλες τις δομημένες δραστηριότητες και το αυστηρά οργανωμένο καθημερινό πρόγραμμα το οποίο ακολουθούν τα παιδιά σήμερα, δεν έχουν παρά ελάχιστο χρόνο για να παίξουν ελεύθερα. Σύμφωνα με τους επιστήμονες το ελεύθερο παιχνίδι βοηθά στην ομαλή ανάπτυξη του παιδιού, ενώ παράλληλα ενδυναμώνει τον δεσμό του με τους γονείς του. </a:t>
            </a:r>
          </a:p>
        </p:txBody>
      </p:sp>
      <p:pic>
        <p:nvPicPr>
          <p:cNvPr id="52226" name="Picture 2" descr="http://www.therapyact.gr/images/uploads/%CE%95%CE%9B%CE%95%CE%A5%CE%98%CE%95%CE%A1%CE%9F%20%CE%A0%CE%91%CE%99%CE%A7%CE%9D%CE%99%CE%94%CE%99.jpg"/>
          <p:cNvPicPr>
            <a:picLocks noChangeAspect="1" noChangeArrowheads="1"/>
          </p:cNvPicPr>
          <p:nvPr/>
        </p:nvPicPr>
        <p:blipFill>
          <a:blip r:embed="rId2" cstate="print"/>
          <a:srcRect/>
          <a:stretch>
            <a:fillRect/>
          </a:stretch>
        </p:blipFill>
        <p:spPr bwMode="auto">
          <a:xfrm>
            <a:off x="4572000" y="1916832"/>
            <a:ext cx="4381500" cy="338437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a:t>Άλλα οφέλη είναι τα παρακάτω:</a:t>
            </a:r>
          </a:p>
        </p:txBody>
      </p:sp>
      <p:sp>
        <p:nvSpPr>
          <p:cNvPr id="3" name="2 - Θέση περιεχομένου"/>
          <p:cNvSpPr>
            <a:spLocks noGrp="1"/>
          </p:cNvSpPr>
          <p:nvPr>
            <p:ph idx="1"/>
          </p:nvPr>
        </p:nvSpPr>
        <p:spPr>
          <a:xfrm>
            <a:off x="457200" y="1412776"/>
            <a:ext cx="8229600" cy="4713387"/>
          </a:xfrm>
        </p:spPr>
        <p:txBody>
          <a:bodyPr>
            <a:normAutofit fontScale="85000" lnSpcReduction="10000"/>
          </a:bodyPr>
          <a:lstStyle/>
          <a:p>
            <a:r>
              <a:rPr lang="el-GR" dirty="0"/>
              <a:t>Το ελεύθερο παιχνίδι επιτρέπει στο παιδί να αναπτύξει την δημιουργικότητα, την φαντασία και την επιδεξιότητα του.</a:t>
            </a:r>
          </a:p>
          <a:p>
            <a:r>
              <a:rPr lang="el-GR" dirty="0"/>
              <a:t>Ενθαρρύνει το παιδί να αλληλεπιδρά με τον κόσμο γύρω του.</a:t>
            </a:r>
          </a:p>
          <a:p>
            <a:r>
              <a:rPr lang="el-GR" dirty="0"/>
              <a:t>Βοηθά το παιδί να αντιμετωπίσει τυχόν φόβους του χτίζοντας παράλληλα και την αυτοπεποίθηση του.</a:t>
            </a:r>
          </a:p>
          <a:p>
            <a:r>
              <a:rPr lang="el-GR" dirty="0"/>
              <a:t>Εκπαιδεύονται τα παιδιά να δουλεύουν σε ομάδες, ενώ μαθαίνουν να επιλύουν μόνα τους τις διαφορές τους.</a:t>
            </a:r>
          </a:p>
          <a:p>
            <a:r>
              <a:rPr lang="el-GR" dirty="0"/>
              <a:t>Αναπτύσσουν την ικανότητα λήψης αποφάσεων</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260648"/>
            <a:ext cx="9144000" cy="6740307"/>
          </a:xfrm>
          <a:prstGeom prst="rect">
            <a:avLst/>
          </a:prstGeom>
        </p:spPr>
        <p:txBody>
          <a:bodyPr wrap="square">
            <a:spAutoFit/>
          </a:bodyPr>
          <a:lstStyle/>
          <a:p>
            <a:r>
              <a:rPr lang="el-GR" sz="2400" dirty="0"/>
              <a:t>Το ελεύθερο παιχνίδι είναι μη οργανωμένο και δεν ελέγχεται από τους ενήλικες, ενώ δεν περιλαμβάνει το παθητικό παιχνίδι όπως για παράδειγμα τα παιχνίδια στον υπολογιστή ή την παρακολούθηση κινουμένων σχεδίων στην τηλεόραση. Αυτό βέβαια δεν σημαίνει ότι οι γονείς δεν πρέπει να επιτηρούν τη συμπεριφορά των παιδιών</a:t>
            </a:r>
            <a:r>
              <a:rPr lang="el-GR" sz="2400" dirty="0" smtClean="0"/>
              <a:t>.</a:t>
            </a:r>
            <a:endParaRPr lang="en-US" sz="2400" dirty="0" smtClean="0"/>
          </a:p>
          <a:p>
            <a:endParaRPr lang="el-GR" sz="2400" dirty="0"/>
          </a:p>
          <a:p>
            <a:r>
              <a:rPr lang="el-GR" sz="2400" dirty="0"/>
              <a:t> </a:t>
            </a:r>
            <a:r>
              <a:rPr lang="el-GR" sz="2400" dirty="0">
                <a:solidFill>
                  <a:srgbClr val="FF0000"/>
                </a:solidFill>
              </a:rPr>
              <a:t>Ως ελεύθερο παιχνίδι ορίζεται οποιαδήποτε δραστηριότητα στην οποία το παιδί χρησιμοποιεί την φαντασία του όπως με τις κούκλες ή τα τουβλάκια. </a:t>
            </a:r>
            <a:endParaRPr lang="en-US" sz="2400" dirty="0" smtClean="0">
              <a:solidFill>
                <a:srgbClr val="FF0000"/>
              </a:solidFill>
            </a:endParaRPr>
          </a:p>
          <a:p>
            <a:r>
              <a:rPr lang="el-GR" sz="2400" dirty="0" smtClean="0"/>
              <a:t>Ακόμα </a:t>
            </a:r>
            <a:r>
              <a:rPr lang="el-GR" sz="2400" dirty="0"/>
              <a:t>και το ποδόσφαιρο μεταξύ δυο ομάδων παιδιών μπορεί να θεωρηθεί ελεύθερο παιχνίδι σε σύγκριση με μια ομάδα παιδιών η οποία προπονείται με την επιτήρηση ενός ενήλικα.</a:t>
            </a:r>
          </a:p>
          <a:p>
            <a:r>
              <a:rPr lang="el-GR" sz="2400" dirty="0"/>
              <a:t> Θα πρέπει λοιπόν οι γονείς να λάβουν </a:t>
            </a:r>
            <a:r>
              <a:rPr lang="el-GR" sz="2400" dirty="0" err="1"/>
              <a:t>υπόψιν</a:t>
            </a:r>
            <a:r>
              <a:rPr lang="el-GR" sz="2400" dirty="0"/>
              <a:t> τους τη σημασία κάθε μορφής δραστηριότητας στην οποία εμπλέκεται το παιδί και να επενδύσουν κάποιο χρόνο πέρα από τις προγραμματισμένες ενασχολήσεις, όπου το παιδί θα αφήνεται ελεύθερο να παίξει χρησιμοποιώντας του δικούς του κανόνες.</a:t>
            </a:r>
          </a:p>
          <a:p>
            <a:r>
              <a:rPr lang="el-GR" sz="2400" dirty="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43608" y="1484784"/>
            <a:ext cx="7200800" cy="3108543"/>
          </a:xfrm>
          <a:prstGeom prst="rect">
            <a:avLst/>
          </a:prstGeom>
        </p:spPr>
        <p:txBody>
          <a:bodyPr wrap="square">
            <a:spAutoFit/>
          </a:bodyPr>
          <a:lstStyle/>
          <a:p>
            <a:r>
              <a:rPr lang="el-GR" sz="2800" dirty="0" smtClean="0"/>
              <a:t>«</a:t>
            </a:r>
            <a:r>
              <a:rPr lang="el-GR" sz="2800" dirty="0" err="1" smtClean="0"/>
              <a:t>Ό,τι</a:t>
            </a:r>
            <a:r>
              <a:rPr lang="el-GR" sz="2800" dirty="0" smtClean="0"/>
              <a:t> χρειάζεται η ψυχή ενός παιδιού είναι το φως του ηλίου, τα παιχνίδια, το καλό</a:t>
            </a:r>
          </a:p>
          <a:p>
            <a:r>
              <a:rPr lang="el-GR" sz="2800" dirty="0" smtClean="0"/>
              <a:t>παράδειγμα και λίγη αγάπη». </a:t>
            </a:r>
          </a:p>
          <a:p>
            <a:endParaRPr lang="el-GR" sz="2800" dirty="0" smtClean="0"/>
          </a:p>
          <a:p>
            <a:r>
              <a:rPr lang="el-GR" sz="2800" dirty="0" smtClean="0"/>
              <a:t>                             Φ. </a:t>
            </a:r>
            <a:r>
              <a:rPr lang="el-GR" sz="2800" dirty="0" err="1" smtClean="0"/>
              <a:t>Ντοστογιέφσκυ</a:t>
            </a:r>
            <a:r>
              <a:rPr lang="el-GR" sz="2800" dirty="0" smtClean="0"/>
              <a:t>,</a:t>
            </a:r>
          </a:p>
          <a:p>
            <a:r>
              <a:rPr lang="el-GR" sz="2800" dirty="0" smtClean="0"/>
              <a:t> «Αδερφοί</a:t>
            </a:r>
          </a:p>
          <a:p>
            <a:r>
              <a:rPr lang="el-GR" sz="2800" dirty="0" err="1" smtClean="0"/>
              <a:t>Καραμαζώφ</a:t>
            </a:r>
            <a:r>
              <a:rPr lang="el-GR" sz="2800" dirty="0" smtClean="0"/>
              <a:t>»</a:t>
            </a:r>
            <a:endParaRPr lang="el-GR"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a:t>Τι σημαίνει «Φυσική Δραστηριότητα» για τα παιδιά;</a:t>
            </a:r>
            <a:r>
              <a:rPr lang="el-GR" b="1" dirty="0"/>
              <a:t/>
            </a:r>
            <a:br>
              <a:rPr lang="el-GR" b="1" dirty="0"/>
            </a:br>
            <a:endParaRPr lang="el-GR" b="1" dirty="0"/>
          </a:p>
        </p:txBody>
      </p:sp>
      <p:sp>
        <p:nvSpPr>
          <p:cNvPr id="3" name="2 - Θέση περιεχομένου"/>
          <p:cNvSpPr>
            <a:spLocks noGrp="1"/>
          </p:cNvSpPr>
          <p:nvPr>
            <p:ph idx="1"/>
          </p:nvPr>
        </p:nvSpPr>
        <p:spPr>
          <a:xfrm>
            <a:off x="457200" y="1340768"/>
            <a:ext cx="8229600" cy="4785395"/>
          </a:xfrm>
        </p:spPr>
        <p:txBody>
          <a:bodyPr>
            <a:normAutofit lnSpcReduction="10000"/>
          </a:bodyPr>
          <a:lstStyle/>
          <a:p>
            <a:r>
              <a:rPr lang="el-GR" dirty="0"/>
              <a:t>Στον κόσμο των παιδιών η λέξη </a:t>
            </a:r>
            <a:r>
              <a:rPr lang="el-GR" b="1" dirty="0"/>
              <a:t>«φυσική δραστηριότητα»</a:t>
            </a:r>
            <a:r>
              <a:rPr lang="el-GR" dirty="0"/>
              <a:t> δεν υπάρχει. Ανάλογα με την ηλικία, κίνηση σημαίνει </a:t>
            </a:r>
            <a:r>
              <a:rPr lang="el-GR" b="1" dirty="0"/>
              <a:t>παιχνίδι</a:t>
            </a:r>
            <a:r>
              <a:rPr lang="el-GR" dirty="0"/>
              <a:t>, </a:t>
            </a:r>
            <a:r>
              <a:rPr lang="el-GR" b="1" dirty="0"/>
              <a:t>άθλημα</a:t>
            </a:r>
            <a:r>
              <a:rPr lang="el-GR" dirty="0"/>
              <a:t> ή και τα δύο. Σίγουρα, όμως, για μικρούς και μεγάλους η κίνηση είναι περισσότερο από όλα </a:t>
            </a:r>
            <a:r>
              <a:rPr lang="el-GR" b="1" dirty="0"/>
              <a:t>τρόπος ζωής</a:t>
            </a:r>
            <a:r>
              <a:rPr lang="el-GR" dirty="0" smtClean="0"/>
              <a:t>.</a:t>
            </a:r>
          </a:p>
          <a:p>
            <a:r>
              <a:rPr lang="el-GR" b="1" dirty="0" smtClean="0"/>
              <a:t>Παιχνίδι </a:t>
            </a:r>
          </a:p>
          <a:p>
            <a:r>
              <a:rPr lang="el-GR" b="1" dirty="0" smtClean="0"/>
              <a:t>Τρόπος ζωής</a:t>
            </a:r>
          </a:p>
          <a:p>
            <a:r>
              <a:rPr lang="el-GR" b="1" dirty="0" smtClean="0"/>
              <a:t>Αθλητισμός</a:t>
            </a:r>
            <a:endParaRPr lang="el-GR" dirty="0" smtClean="0"/>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84976" cy="7247176"/>
          </a:xfrm>
          <a:prstGeom prst="rect">
            <a:avLst/>
          </a:prstGeom>
        </p:spPr>
        <p:txBody>
          <a:bodyPr wrap="square">
            <a:spAutoFit/>
          </a:bodyPr>
          <a:lstStyle/>
          <a:p>
            <a:pPr fontAlgn="ctr"/>
            <a:r>
              <a:rPr lang="el-GR" sz="2800" dirty="0"/>
              <a:t>Η </a:t>
            </a:r>
            <a:r>
              <a:rPr lang="el-GR" sz="2800" dirty="0" err="1"/>
              <a:t>Εργοθεραπεία</a:t>
            </a:r>
            <a:r>
              <a:rPr lang="el-GR" sz="2800" dirty="0"/>
              <a:t> εστιάζει στο να επιτευχθεί η λειτουργικότητα και ανεξαρτησία των ατόμων σε όλα τα επίπεδα της καθημερινής τους ζωής. </a:t>
            </a:r>
            <a:endParaRPr lang="en-US" sz="2800" dirty="0" smtClean="0"/>
          </a:p>
          <a:p>
            <a:pPr fontAlgn="ctr"/>
            <a:r>
              <a:rPr lang="el-GR" sz="2800" dirty="0" smtClean="0"/>
              <a:t>Η </a:t>
            </a:r>
            <a:r>
              <a:rPr lang="el-GR" sz="2800" dirty="0" err="1"/>
              <a:t>εργοθεραπεία</a:t>
            </a:r>
            <a:r>
              <a:rPr lang="el-GR" sz="2800" dirty="0"/>
              <a:t> μπορεί να βοηθήσει παιδιά και ενήλικες να βελτιώσουν τις γνωστικές, φυσικές και κινητικές τους δεξιότητες και να καλλιεργήσει την αυτοπεποίθησή τους.</a:t>
            </a:r>
          </a:p>
          <a:p>
            <a:pPr fontAlgn="ctr"/>
            <a:r>
              <a:rPr lang="el-GR" sz="2800" dirty="0"/>
              <a:t>Η δουλειά ενός παιδιού είναι το παιγνίδι και η μάθηση μέσω αυτού. </a:t>
            </a:r>
            <a:endParaRPr lang="en-US" sz="2800" dirty="0" smtClean="0"/>
          </a:p>
          <a:p>
            <a:pPr fontAlgn="ctr"/>
            <a:r>
              <a:rPr lang="el-GR" sz="2800" dirty="0" smtClean="0"/>
              <a:t>Ο </a:t>
            </a:r>
            <a:r>
              <a:rPr lang="el-GR" sz="2800" dirty="0" err="1"/>
              <a:t>εργοθεραπευτής</a:t>
            </a:r>
            <a:r>
              <a:rPr lang="el-GR" sz="2800" dirty="0"/>
              <a:t> μπορεί να εκτιμήσει και να αξιολογήσει τις δεξιότητες του παιδιού στο παιγνίδι, τη σχολική απόδοση και επίδοση και την καθημερινότητα (δεξιότητες καθημερινής ζωής) και να τις καλυτερεύσει στο βέλτιστο δυνατό για την ηλικία του</a:t>
            </a:r>
            <a:r>
              <a:rPr lang="el-GR" sz="2800" dirty="0" smtClean="0"/>
              <a:t>.</a:t>
            </a:r>
          </a:p>
          <a:p>
            <a:pPr fontAlgn="ctr"/>
            <a:r>
              <a:rPr lang="el-GR" sz="2800" dirty="0" smtClean="0"/>
              <a:t> </a:t>
            </a:r>
            <a:r>
              <a:rPr lang="el-GR" sz="2800" dirty="0"/>
              <a:t>Όσον αφορά στους ενήλικες, η </a:t>
            </a:r>
            <a:r>
              <a:rPr lang="el-GR" sz="2800" dirty="0" err="1"/>
              <a:t>εργοθεραπεία</a:t>
            </a:r>
            <a:r>
              <a:rPr lang="el-GR" sz="2800" dirty="0"/>
              <a:t>, μπορεί να αναδομήσει δεξιότητες που χάθηκαν λόγω ασθένειας ή τραύματος.</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404664"/>
            <a:ext cx="8892480" cy="6555641"/>
          </a:xfrm>
          <a:prstGeom prst="rect">
            <a:avLst/>
          </a:prstGeom>
        </p:spPr>
        <p:txBody>
          <a:bodyPr wrap="square">
            <a:spAutoFit/>
          </a:bodyPr>
          <a:lstStyle/>
          <a:p>
            <a:pPr fontAlgn="ctr"/>
            <a:r>
              <a:rPr lang="el-GR" sz="2800" dirty="0"/>
              <a:t>Η </a:t>
            </a:r>
            <a:r>
              <a:rPr lang="el-GR" sz="2800" dirty="0" err="1"/>
              <a:t>εργοθεραπεία</a:t>
            </a:r>
            <a:r>
              <a:rPr lang="el-GR" sz="2800" dirty="0"/>
              <a:t>, εκτός από τη φυσική και σωματική δραστηριότητα του κάθε ατόμου εστιάζει και στους ψυχολογικούς, κοινωνικούς και περιβαλλοντικούς παράγοντες που </a:t>
            </a:r>
            <a:r>
              <a:rPr lang="el-GR" sz="2800" dirty="0" err="1"/>
              <a:t>επηρρεάζουν</a:t>
            </a:r>
            <a:r>
              <a:rPr lang="el-GR" sz="2800" dirty="0"/>
              <a:t> τη ζωή του εκάστοτε </a:t>
            </a:r>
            <a:r>
              <a:rPr lang="el-GR" sz="2800" dirty="0" err="1"/>
              <a:t>θεραπευόμενου</a:t>
            </a:r>
            <a:r>
              <a:rPr lang="el-GR" sz="2800" dirty="0"/>
              <a:t>. Πιο συγκεκριμένα εστιάζει στους τομείς</a:t>
            </a:r>
            <a:r>
              <a:rPr lang="el-GR" sz="2800" dirty="0" smtClean="0"/>
              <a:t>:</a:t>
            </a:r>
            <a:endParaRPr lang="en-US" sz="2800" dirty="0" smtClean="0"/>
          </a:p>
          <a:p>
            <a:pPr fontAlgn="ctr"/>
            <a:endParaRPr lang="el-GR" sz="2800" dirty="0"/>
          </a:p>
          <a:p>
            <a:pPr fontAlgn="ctr">
              <a:buFont typeface="Arial" pitchFamily="34" charset="0"/>
              <a:buChar char="•"/>
            </a:pPr>
            <a:r>
              <a:rPr lang="el-GR" sz="2800" dirty="0"/>
              <a:t>Αδρή κίνηση</a:t>
            </a:r>
          </a:p>
          <a:p>
            <a:pPr fontAlgn="ctr">
              <a:buFont typeface="Arial" pitchFamily="34" charset="0"/>
              <a:buChar char="•"/>
            </a:pPr>
            <a:r>
              <a:rPr lang="el-GR" sz="2800" dirty="0"/>
              <a:t>Λεπτή κίνηση</a:t>
            </a:r>
          </a:p>
          <a:p>
            <a:pPr fontAlgn="ctr">
              <a:buFont typeface="Arial" pitchFamily="34" charset="0"/>
              <a:buChar char="•"/>
            </a:pPr>
            <a:r>
              <a:rPr lang="el-GR" sz="2800" dirty="0" err="1"/>
              <a:t>Οπτικοκινητικός</a:t>
            </a:r>
            <a:r>
              <a:rPr lang="el-GR" sz="2800" dirty="0"/>
              <a:t> συντονισμός</a:t>
            </a:r>
          </a:p>
          <a:p>
            <a:pPr fontAlgn="ctr">
              <a:buFont typeface="Arial" pitchFamily="34" charset="0"/>
              <a:buChar char="•"/>
            </a:pPr>
            <a:r>
              <a:rPr lang="el-GR" sz="2800" dirty="0"/>
              <a:t>Ψυχοκινητική</a:t>
            </a:r>
          </a:p>
          <a:p>
            <a:pPr fontAlgn="ctr">
              <a:buFont typeface="Arial" pitchFamily="34" charset="0"/>
              <a:buChar char="•"/>
            </a:pPr>
            <a:r>
              <a:rPr lang="el-GR" sz="2800" dirty="0"/>
              <a:t>Δεξιότητες καθημερινής ζωής</a:t>
            </a:r>
          </a:p>
          <a:p>
            <a:pPr fontAlgn="ctr">
              <a:buFont typeface="Arial" pitchFamily="34" charset="0"/>
              <a:buChar char="•"/>
            </a:pPr>
            <a:r>
              <a:rPr lang="el-GR" sz="2800" dirty="0"/>
              <a:t>Αισθήσεις</a:t>
            </a:r>
          </a:p>
          <a:p>
            <a:pPr fontAlgn="ctr">
              <a:buFont typeface="Arial" pitchFamily="34" charset="0"/>
              <a:buChar char="•"/>
            </a:pPr>
            <a:r>
              <a:rPr lang="el-GR" sz="2800" dirty="0"/>
              <a:t>Γνωστικός</a:t>
            </a:r>
          </a:p>
          <a:p>
            <a:pPr fontAlgn="ctr">
              <a:buFont typeface="Arial" pitchFamily="34" charset="0"/>
              <a:buChar char="•"/>
            </a:pPr>
            <a:r>
              <a:rPr lang="el-GR" sz="2800" dirty="0" smtClean="0"/>
              <a:t>Επικοινωνία</a:t>
            </a:r>
          </a:p>
          <a:p>
            <a:pPr fontAlgn="ctr"/>
            <a:endParaRPr lang="el-GR" sz="2800" dirty="0"/>
          </a:p>
        </p:txBody>
      </p:sp>
      <p:sp>
        <p:nvSpPr>
          <p:cNvPr id="3" name="2 - Ορθογώνιο"/>
          <p:cNvSpPr/>
          <p:nvPr/>
        </p:nvSpPr>
        <p:spPr>
          <a:xfrm>
            <a:off x="5364088" y="2996952"/>
            <a:ext cx="2592288" cy="3785652"/>
          </a:xfrm>
          <a:prstGeom prst="rect">
            <a:avLst/>
          </a:prstGeom>
        </p:spPr>
        <p:txBody>
          <a:bodyPr wrap="square">
            <a:spAutoFit/>
          </a:bodyPr>
          <a:lstStyle/>
          <a:p>
            <a:r>
              <a:rPr lang="el-GR" sz="2400" dirty="0"/>
              <a:t>Η </a:t>
            </a:r>
            <a:r>
              <a:rPr lang="el-GR" sz="2400" dirty="0" err="1"/>
              <a:t>εργοθεραπεία</a:t>
            </a:r>
            <a:r>
              <a:rPr lang="el-GR" sz="2400" dirty="0"/>
              <a:t> αποτελεί ζωτικό και καίριο σημείο και παράγοντα για την ορθή εκπαίδευση και θεραπεία του μαθητή, παιδιού, εφήβου, νέου και ενήλικα.</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ΠΡΟΣΑΡΜΟΣΜΕΝΗ ΦΥΣΙΚΗ ΑΓΩΓΗ</a:t>
            </a:r>
            <a:br>
              <a:rPr lang="el-GR" sz="2800" b="1" dirty="0" smtClean="0"/>
            </a:br>
            <a:endParaRPr lang="el-GR" sz="2800" dirty="0"/>
          </a:p>
        </p:txBody>
      </p:sp>
      <p:sp>
        <p:nvSpPr>
          <p:cNvPr id="3" name="2 - Θέση περιεχομένου"/>
          <p:cNvSpPr>
            <a:spLocks noGrp="1"/>
          </p:cNvSpPr>
          <p:nvPr>
            <p:ph idx="1"/>
          </p:nvPr>
        </p:nvSpPr>
        <p:spPr>
          <a:xfrm>
            <a:off x="251520" y="1268760"/>
            <a:ext cx="8640960" cy="5184576"/>
          </a:xfrm>
        </p:spPr>
        <p:txBody>
          <a:bodyPr>
            <a:normAutofit fontScale="70000" lnSpcReduction="20000"/>
          </a:bodyPr>
          <a:lstStyle/>
          <a:p>
            <a:r>
              <a:rPr lang="el-GR" sz="3600" dirty="0" smtClean="0"/>
              <a:t>Προσαρμοσμένη </a:t>
            </a:r>
            <a:r>
              <a:rPr lang="el-GR" sz="3600" dirty="0"/>
              <a:t>Φυσική Αγωγή είναι η εκπαίδευση που παρέχεται στα άτομα με μειονεξία, μέσω της άσκησης, σε συνθήκες που να ανταποκρίνονται στις ανάγκες, τις δυνατότητες και τις απαιτήσεις τους, περιλαμβάνοντας ποικιλία δραστηριοτήτων,  ασκήσεων και παιχνιδιών με σκοπό την ανάπτυξη και τη βελτίωση των φυσικών και των κινητικών ικανοτήτων, των βασικών κινητικών </a:t>
            </a:r>
            <a:r>
              <a:rPr lang="el-GR" sz="3600" dirty="0" smtClean="0"/>
              <a:t>δεξιοτήτων</a:t>
            </a:r>
            <a:endParaRPr lang="en-US" sz="3600" dirty="0" smtClean="0"/>
          </a:p>
          <a:p>
            <a:r>
              <a:rPr lang="el-GR" sz="3600" dirty="0" smtClean="0"/>
              <a:t> </a:t>
            </a:r>
            <a:r>
              <a:rPr lang="el-GR" sz="3600" dirty="0"/>
              <a:t>όπως π.χ. το πέταγμα, πιάσιμο, βάδισμα, τρέξιμο κλπ, δεξιοτήτων σε δραστηριότητες στο νερό και το χορό, καθώς και τη συμμετοχή σε ατομικά και σε ομαδικά αθλήματα (</a:t>
            </a:r>
            <a:r>
              <a:rPr lang="en-US" sz="3600" dirty="0"/>
              <a:t>Adapted Physical Education National Standards</a:t>
            </a:r>
            <a:r>
              <a:rPr lang="el-GR" sz="3600" dirty="0"/>
              <a:t>, </a:t>
            </a:r>
            <a:r>
              <a:rPr lang="en-US" sz="3600" dirty="0"/>
              <a:t>APENS</a:t>
            </a:r>
            <a:r>
              <a:rPr lang="el-GR" sz="3600" dirty="0"/>
              <a:t>, 2008). Επομένως, η προσαρμοσμένη φυσική αγωγή δεν πρέπει να αγνοείται για χάρη άλλων δραστηριοτήτων και διαδικασιών.</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solidFill>
                  <a:srgbClr val="FF0000"/>
                </a:solidFill>
              </a:rPr>
              <a:t>ΟΡΙΟΘΕΤΗΣΗ ΤΗΣ ΕΝΝΟΙΑΣ ΤΗΣ ΔΗΜΙΟΥΡΓΙΚΟΤΗΤΑΣ </a:t>
            </a:r>
            <a:r>
              <a:rPr lang="el-GR" dirty="0" smtClean="0"/>
              <a:t/>
            </a:r>
            <a:br>
              <a:rPr lang="el-GR" dirty="0" smtClean="0"/>
            </a:br>
            <a:endParaRPr lang="el-GR" dirty="0"/>
          </a:p>
        </p:txBody>
      </p:sp>
      <p:sp>
        <p:nvSpPr>
          <p:cNvPr id="3" name="2 - Θέση περιεχομένου"/>
          <p:cNvSpPr>
            <a:spLocks noGrp="1"/>
          </p:cNvSpPr>
          <p:nvPr>
            <p:ph idx="1"/>
          </p:nvPr>
        </p:nvSpPr>
        <p:spPr>
          <a:xfrm>
            <a:off x="323528" y="1052736"/>
            <a:ext cx="5112568" cy="5472608"/>
          </a:xfrm>
        </p:spPr>
        <p:txBody>
          <a:bodyPr>
            <a:normAutofit fontScale="92500" lnSpcReduction="10000"/>
          </a:bodyPr>
          <a:lstStyle/>
          <a:p>
            <a:r>
              <a:rPr lang="el-GR" dirty="0" smtClean="0"/>
              <a:t>Θεωρητικοί και ερευνητές, αν και αδυνατούν να οριοθετήσουν την έννοια της δημιουργικότητας με ενιαίο τρόπο, συμφωνούν ότι πρόκειται για </a:t>
            </a:r>
            <a:r>
              <a:rPr lang="el-GR" u="sng" dirty="0" smtClean="0"/>
              <a:t>φυσική προδιάθεση που ενυπάρχει σε όλα τα άτομα και σε όλες τις ηλικίες και εξαρτάται στενά από το περιβάλλον μέσα στο οποίο αναπτύσσεται, εξελίσσεται και καλλιεργείται. </a:t>
            </a:r>
            <a:endParaRPr lang="el-GR" u="sng" dirty="0"/>
          </a:p>
        </p:txBody>
      </p:sp>
      <p:pic>
        <p:nvPicPr>
          <p:cNvPr id="56322" name="Picture 2" descr="http://economu.files.wordpress.com/2011/06/toys.jpg?w=300&amp;h=128"/>
          <p:cNvPicPr>
            <a:picLocks noChangeAspect="1" noChangeArrowheads="1"/>
          </p:cNvPicPr>
          <p:nvPr/>
        </p:nvPicPr>
        <p:blipFill>
          <a:blip r:embed="rId2" cstate="print"/>
          <a:srcRect/>
          <a:stretch>
            <a:fillRect/>
          </a:stretch>
        </p:blipFill>
        <p:spPr bwMode="auto">
          <a:xfrm rot="1378542">
            <a:off x="5436096" y="1988840"/>
            <a:ext cx="3707904" cy="2160240"/>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a:bodyPr>
          <a:lstStyle/>
          <a:p>
            <a:r>
              <a:rPr lang="el-GR" sz="2800" dirty="0" smtClean="0"/>
              <a:t>H δημιουργικότητα του ατόμου</a:t>
            </a:r>
            <a:endParaRPr lang="el-GR" sz="2800" dirty="0"/>
          </a:p>
        </p:txBody>
      </p:sp>
      <p:sp>
        <p:nvSpPr>
          <p:cNvPr id="3" name="2 - Θέση περιεχομένου"/>
          <p:cNvSpPr>
            <a:spLocks noGrp="1"/>
          </p:cNvSpPr>
          <p:nvPr>
            <p:ph idx="1"/>
          </p:nvPr>
        </p:nvSpPr>
        <p:spPr>
          <a:xfrm>
            <a:off x="457200" y="1052736"/>
            <a:ext cx="8229600" cy="5328592"/>
          </a:xfrm>
        </p:spPr>
        <p:txBody>
          <a:bodyPr>
            <a:normAutofit fontScale="85000" lnSpcReduction="20000"/>
          </a:bodyPr>
          <a:lstStyle/>
          <a:p>
            <a:pPr>
              <a:buNone/>
            </a:pPr>
            <a:r>
              <a:rPr lang="el-GR" u="sng" dirty="0" smtClean="0"/>
              <a:t>Ενισχύεται:</a:t>
            </a:r>
            <a:r>
              <a:rPr lang="el-GR" dirty="0" smtClean="0"/>
              <a:t> όταν το περιβάλλον του είναι υποστηρικτικό, ενθαρρυντικό  </a:t>
            </a:r>
          </a:p>
          <a:p>
            <a:pPr>
              <a:buNone/>
            </a:pPr>
            <a:r>
              <a:rPr lang="el-GR" u="sng" dirty="0" smtClean="0"/>
              <a:t>Παρέχει:</a:t>
            </a:r>
            <a:r>
              <a:rPr lang="el-GR" dirty="0" smtClean="0"/>
              <a:t> στις επιλογές του συναισθηματική ασφάλεια και εμπιστοσύνη. </a:t>
            </a:r>
          </a:p>
          <a:p>
            <a:pPr>
              <a:buNone/>
            </a:pPr>
            <a:r>
              <a:rPr lang="el-GR" dirty="0" smtClean="0"/>
              <a:t>Από την άλλη ένα περιβάλλον </a:t>
            </a:r>
            <a:r>
              <a:rPr lang="el-GR" u="sng" dirty="0" smtClean="0"/>
              <a:t>υπερβολικά υποβοηθητικό</a:t>
            </a:r>
            <a:r>
              <a:rPr lang="el-GR" dirty="0" smtClean="0"/>
              <a:t>, όπου όλα παρέχονται έτοιμα χωρίς νοητικό κόστος αδρανοποιούν το δημιουργικό δυναμικό, που όπως αναφέρθηκε υπάρχει σε όλους τους ανθρώπους. </a:t>
            </a:r>
          </a:p>
          <a:p>
            <a:pPr>
              <a:buNone/>
            </a:pPr>
            <a:r>
              <a:rPr lang="el-GR" dirty="0" smtClean="0"/>
              <a:t>Όλοι μπορούν να είναι δημιουργικοί, φτάνει να μη ζουν σε μια καταπιεστική κοινωνία, σε μια καταπιεστική οικογένεια, σ’ ένα καταπιεστικό σχολείο αφού ο φόβος παρέκκλισης και η κοινωνική συμμόρφωση είναι ανασχετικοί παράγοντες. </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Η </a:t>
            </a:r>
            <a:r>
              <a:rPr lang="el-GR" sz="3100" b="1" dirty="0" err="1"/>
              <a:t>εργοθεραπεία</a:t>
            </a:r>
            <a:r>
              <a:rPr lang="el-GR" sz="3100" b="1" dirty="0"/>
              <a:t> βοηθάει το άτομο να εκτελέσει επιτυχώς τις παραπάνω δραστηριότητες με τους εξής τρόπους:</a:t>
            </a:r>
            <a:r>
              <a:rPr lang="el-GR" dirty="0" smtClean="0"/>
              <a:t/>
            </a:r>
            <a:br>
              <a:rPr lang="el-GR" dirty="0" smtClean="0"/>
            </a:br>
            <a:r>
              <a:rPr lang="el-GR" dirty="0"/>
              <a:t> </a:t>
            </a:r>
          </a:p>
        </p:txBody>
      </p:sp>
      <p:sp>
        <p:nvSpPr>
          <p:cNvPr id="3" name="2 - Θέση περιεχομένου"/>
          <p:cNvSpPr>
            <a:spLocks noGrp="1"/>
          </p:cNvSpPr>
          <p:nvPr>
            <p:ph idx="1"/>
          </p:nvPr>
        </p:nvSpPr>
        <p:spPr/>
        <p:txBody>
          <a:bodyPr>
            <a:normAutofit fontScale="85000" lnSpcReduction="20000"/>
          </a:bodyPr>
          <a:lstStyle/>
          <a:p>
            <a:pPr>
              <a:buNone/>
            </a:pPr>
            <a:r>
              <a:rPr lang="el-GR" dirty="0"/>
              <a:t>- Με την άμεση παρέμβαση πάνω στο άτομο προκειμένου να αποχτήσει τις δεξιότητες που χρειάζεται για να επιτελέσει αυτές τις δραστηριότητες, όπως π.χ. λεπτή κινητικότητα, μνήμη, συγκέντρωση, κοινωνικές δεξιότητες</a:t>
            </a:r>
            <a:r>
              <a:rPr lang="el-GR" dirty="0" smtClean="0"/>
              <a:t/>
            </a:r>
            <a:br>
              <a:rPr lang="el-GR" dirty="0" smtClean="0"/>
            </a:br>
            <a:r>
              <a:rPr lang="el-GR" dirty="0"/>
              <a:t> </a:t>
            </a:r>
            <a:r>
              <a:rPr lang="el-GR" dirty="0" smtClean="0"/>
              <a:t/>
            </a:r>
            <a:br>
              <a:rPr lang="el-GR" dirty="0" smtClean="0"/>
            </a:br>
            <a:r>
              <a:rPr lang="el-GR" dirty="0"/>
              <a:t>- Με παρέμβαση στο περιβάλλον π.χ. διαμόρφωση του σπιτιού με τέτοιο τρόπο ώστε να είναι προσπελάσιμο για άτομα με αναπηρικά </a:t>
            </a:r>
            <a:r>
              <a:rPr lang="el-GR" dirty="0" err="1"/>
              <a:t>αμαξίδια</a:t>
            </a:r>
            <a:r>
              <a:rPr lang="el-GR" dirty="0" smtClean="0"/>
              <a:t/>
            </a:r>
            <a:br>
              <a:rPr lang="el-GR" dirty="0" smtClean="0"/>
            </a:br>
            <a:r>
              <a:rPr lang="el-GR" dirty="0"/>
              <a:t> </a:t>
            </a:r>
            <a:r>
              <a:rPr lang="el-GR" dirty="0" smtClean="0"/>
              <a:t/>
            </a:r>
            <a:br>
              <a:rPr lang="el-GR" dirty="0" smtClean="0"/>
            </a:br>
            <a:r>
              <a:rPr lang="el-GR" dirty="0"/>
              <a:t>- Με παροχή ειδικών βοηθημάτων και εκπαίδευση πάνω σε αυτά, όπως ειδικά κουτάλια, ποτήρια, βοηθήματα για γραφή κ.ά.</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Για τον καταπληκτικό δάσκαλο και συγγραφέα </a:t>
            </a:r>
            <a:r>
              <a:rPr lang="el-GR" sz="1800" dirty="0" err="1" smtClean="0"/>
              <a:t>Ροντάρι</a:t>
            </a:r>
            <a:r>
              <a:rPr lang="el-GR" sz="1800" dirty="0" smtClean="0"/>
              <a:t> (1985)</a:t>
            </a:r>
            <a:endParaRPr lang="el-GR" sz="1800" dirty="0"/>
          </a:p>
        </p:txBody>
      </p:sp>
      <p:sp>
        <p:nvSpPr>
          <p:cNvPr id="3" name="2 - Θέση περιεχομένου"/>
          <p:cNvSpPr>
            <a:spLocks noGrp="1"/>
          </p:cNvSpPr>
          <p:nvPr>
            <p:ph idx="1"/>
          </p:nvPr>
        </p:nvSpPr>
        <p:spPr>
          <a:xfrm>
            <a:off x="457200" y="1268760"/>
            <a:ext cx="8229600" cy="4857403"/>
          </a:xfrm>
        </p:spPr>
        <p:txBody>
          <a:bodyPr>
            <a:normAutofit fontScale="85000" lnSpcReduction="10000"/>
          </a:bodyPr>
          <a:lstStyle/>
          <a:p>
            <a:r>
              <a:rPr lang="el-GR" dirty="0" smtClean="0"/>
              <a:t>η δημιουργικότητα έχει την </a:t>
            </a:r>
            <a:r>
              <a:rPr lang="el-GR" u="sng" dirty="0" smtClean="0"/>
              <a:t>ικανότητα </a:t>
            </a:r>
            <a:r>
              <a:rPr lang="el-GR" dirty="0" smtClean="0"/>
              <a:t>να σπάει συνεχώς τα σχήματα της εμπειρίας </a:t>
            </a:r>
          </a:p>
          <a:p>
            <a:r>
              <a:rPr lang="el-GR" dirty="0" smtClean="0"/>
              <a:t>δημιουργικό είναι το μυαλό που </a:t>
            </a:r>
            <a:r>
              <a:rPr lang="el-GR" u="sng" dirty="0" smtClean="0"/>
              <a:t>πάντα δουλεύει</a:t>
            </a:r>
            <a:r>
              <a:rPr lang="el-GR" dirty="0" smtClean="0"/>
              <a:t>, που πάντα ρωτάει, που </a:t>
            </a:r>
            <a:r>
              <a:rPr lang="el-GR" u="sng" dirty="0" smtClean="0"/>
              <a:t>ανακαλύπτει</a:t>
            </a:r>
            <a:r>
              <a:rPr lang="el-GR" dirty="0" smtClean="0"/>
              <a:t> προβλήματα εκεί όπου οι άλλοι βρίσκουν ικανοποιητικές απαντήσεις, που νιώθει άνετα στις ρευστές καταστάσεις, όπου οι άλλοι οσφραίνονται μόνο κινδύνους,</a:t>
            </a:r>
          </a:p>
          <a:p>
            <a:r>
              <a:rPr lang="el-GR" dirty="0" smtClean="0"/>
              <a:t> που </a:t>
            </a:r>
            <a:r>
              <a:rPr lang="el-GR" u="sng" dirty="0" smtClean="0"/>
              <a:t>διαθέτει κρίση αυτόνομη και ανεξάρτητη </a:t>
            </a:r>
            <a:r>
              <a:rPr lang="el-GR" dirty="0" smtClean="0"/>
              <a:t>(ακόμα κι απ’ τον πατέρα, το δάσκαλο, την κοινωνία), που αρνείται το τυποποιημένο, </a:t>
            </a:r>
          </a:p>
          <a:p>
            <a:r>
              <a:rPr lang="el-GR" dirty="0" smtClean="0"/>
              <a:t>που </a:t>
            </a:r>
            <a:r>
              <a:rPr lang="el-GR" u="sng" dirty="0" smtClean="0"/>
              <a:t>καταπιάνεται </a:t>
            </a:r>
            <a:r>
              <a:rPr lang="el-GR" u="sng" dirty="0" err="1" smtClean="0"/>
              <a:t>απ΄</a:t>
            </a:r>
            <a:r>
              <a:rPr lang="el-GR" u="sng" dirty="0" smtClean="0"/>
              <a:t> την αρχή με τα πράγματα και τις έννοιες, </a:t>
            </a:r>
            <a:r>
              <a:rPr lang="el-GR" dirty="0" smtClean="0"/>
              <a:t>χωρίς να εμποδίζεται από κομφορμισμούς.</a:t>
            </a: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Ακόμη ο </a:t>
            </a:r>
            <a:r>
              <a:rPr lang="el-GR" sz="2800" dirty="0" err="1" smtClean="0"/>
              <a:t>Τριλιανός</a:t>
            </a:r>
            <a:r>
              <a:rPr lang="el-GR" sz="2800" dirty="0" smtClean="0"/>
              <a:t> (2002) προσδιορίζει την έννοια της δημιουργικότητας με </a:t>
            </a:r>
            <a:br>
              <a:rPr lang="el-GR" sz="2800" dirty="0" smtClean="0"/>
            </a:br>
            <a:r>
              <a:rPr lang="el-GR" sz="2800" dirty="0" smtClean="0"/>
              <a:t>τους παρακάτω τρόπους:</a:t>
            </a:r>
            <a:endParaRPr lang="el-GR" sz="2800" dirty="0"/>
          </a:p>
        </p:txBody>
      </p:sp>
      <p:sp>
        <p:nvSpPr>
          <p:cNvPr id="3" name="2 - Θέση περιεχομένου"/>
          <p:cNvSpPr>
            <a:spLocks noGrp="1"/>
          </p:cNvSpPr>
          <p:nvPr>
            <p:ph idx="1"/>
          </p:nvPr>
        </p:nvSpPr>
        <p:spPr>
          <a:xfrm>
            <a:off x="457200" y="1988840"/>
            <a:ext cx="8363272" cy="4137323"/>
          </a:xfrm>
        </p:spPr>
        <p:txBody>
          <a:bodyPr>
            <a:normAutofit/>
          </a:bodyPr>
          <a:lstStyle/>
          <a:p>
            <a:pPr>
              <a:buNone/>
            </a:pPr>
            <a:r>
              <a:rPr lang="el-GR" dirty="0" smtClean="0"/>
              <a:t>• Ως ένα είδος σκέψης που παράγει αποτελέσματα πρωτότυπα, μοναδικά, χρήσιμα για το άτομο και την κοινωνία.</a:t>
            </a:r>
          </a:p>
          <a:p>
            <a:pPr>
              <a:buNone/>
            </a:pPr>
            <a:r>
              <a:rPr lang="el-GR" dirty="0" smtClean="0"/>
              <a:t>• Ως ένα τρόπο επίλυσης προβλήματος για το οποίο υπάρχουν πολλές λύσεις από τις οποίες το άτομο επιλέγει την καινοτόμο, τη μοναδική εκείνη που ανοίγει νέες προοπτικές</a:t>
            </a: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332657"/>
            <a:ext cx="8424936" cy="2677656"/>
          </a:xfrm>
          <a:prstGeom prst="rect">
            <a:avLst/>
          </a:prstGeom>
        </p:spPr>
        <p:txBody>
          <a:bodyPr wrap="square">
            <a:spAutoFit/>
          </a:bodyPr>
          <a:lstStyle/>
          <a:p>
            <a:r>
              <a:rPr lang="el-GR" sz="2800" dirty="0"/>
              <a:t>Πριν από πολλά χρόνια επικρατούσε η άποψη ότι η δημιουργικότητα αποτελούσε ένα ξεχωριστό προσόν ειδικά προικισμένων ανθρώπων, οι οποίοι είχαν τη δυνατότητα να αξιοποιούν αυτό το προσόν και να διακρίνονται σε διάφορους τομείς. Με την άποψη αυτή συμφωνούσαν και πολλοί από τους ψυχολόγους.</a:t>
            </a:r>
          </a:p>
        </p:txBody>
      </p:sp>
      <p:sp>
        <p:nvSpPr>
          <p:cNvPr id="3" name="2 - Ορθογώνιο"/>
          <p:cNvSpPr/>
          <p:nvPr/>
        </p:nvSpPr>
        <p:spPr>
          <a:xfrm>
            <a:off x="179512" y="3284984"/>
            <a:ext cx="8712968" cy="3046988"/>
          </a:xfrm>
          <a:prstGeom prst="rect">
            <a:avLst/>
          </a:prstGeom>
        </p:spPr>
        <p:txBody>
          <a:bodyPr wrap="square">
            <a:spAutoFit/>
          </a:bodyPr>
          <a:lstStyle/>
          <a:p>
            <a:r>
              <a:rPr lang="el-GR" sz="2400" b="1" dirty="0"/>
              <a:t>Εννοιολογικά ως δημιουργικότητα (</a:t>
            </a:r>
            <a:r>
              <a:rPr lang="el-GR" sz="2400" b="1" dirty="0" err="1"/>
              <a:t>creativity</a:t>
            </a:r>
            <a:r>
              <a:rPr lang="el-GR" sz="2400" b="1" dirty="0"/>
              <a:t>) ορίζεται η ικανότητα παραγωγής ενός νέου έργου ή μιας ιδέας με βάση τη φαντασία. </a:t>
            </a:r>
            <a:endParaRPr lang="en-US" sz="2400" b="1" dirty="0" smtClean="0"/>
          </a:p>
          <a:p>
            <a:r>
              <a:rPr lang="el-GR" sz="2400" b="1" dirty="0" smtClean="0"/>
              <a:t>Οι </a:t>
            </a:r>
            <a:r>
              <a:rPr lang="el-GR" sz="2400" b="1" dirty="0"/>
              <a:t>νεότεροι ψυχολόγοι υποστηρίζουν ότι η δημιουργικότητα δεν είναι ιδιαίτερο προσόν ή ικανότητα λίγων ατόμων, αλλά </a:t>
            </a:r>
            <a:r>
              <a:rPr lang="el-GR" sz="2400" b="1" dirty="0" smtClean="0"/>
              <a:t>αποτέλεσμα </a:t>
            </a:r>
            <a:r>
              <a:rPr lang="el-GR" sz="2400" b="1" dirty="0"/>
              <a:t>ειδικής εκπαίδευσης και μάθησης μέσα από συγκεκριμένες διαδικασίες, οι οποίες δίνουν τη δυνατότητα στον καθένα ξεχωριστά να ενεργοποιεί αστείρευτες δυνάμεις του μυαλού του.  </a:t>
            </a:r>
            <a:endParaRPr lang="el-GR"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332656"/>
            <a:ext cx="8568952" cy="1938992"/>
          </a:xfrm>
          <a:prstGeom prst="rect">
            <a:avLst/>
          </a:prstGeom>
        </p:spPr>
        <p:txBody>
          <a:bodyPr wrap="square">
            <a:spAutoFit/>
          </a:bodyPr>
          <a:lstStyle/>
          <a:p>
            <a:r>
              <a:rPr lang="el-GR" sz="2400" dirty="0"/>
              <a:t>Μέσα από την εννοιολογική προσέγγιση προκύπτει ότι είναι δύσκολο να εντάξουμε τη δημιουργικότητα σε έναν ορισμό. Υιοθετούμε αυτό που αναφέρει ο </a:t>
            </a:r>
            <a:r>
              <a:rPr lang="el-GR" sz="2400" b="1" dirty="0" err="1"/>
              <a:t>Davis</a:t>
            </a:r>
            <a:r>
              <a:rPr lang="el-GR" sz="2400" b="1" dirty="0"/>
              <a:t> (1992)</a:t>
            </a:r>
            <a:r>
              <a:rPr lang="el-GR" sz="2400" dirty="0"/>
              <a:t>, «Υπάρχουν άπειροι ορισμοί και ιδέες για τη δημιουργικότητα, όσοι και οι άνθρωποι που έχουν γράψει τις ιδέες τους </a:t>
            </a:r>
            <a:r>
              <a:rPr lang="el-GR" sz="2400" dirty="0" err="1"/>
              <a:t>σ΄</a:t>
            </a:r>
            <a:r>
              <a:rPr lang="el-GR" sz="2400" dirty="0"/>
              <a:t> ένα κομμάτι χαρτί».</a:t>
            </a:r>
          </a:p>
        </p:txBody>
      </p:sp>
      <p:sp>
        <p:nvSpPr>
          <p:cNvPr id="3" name="2 - Ορθογώνιο"/>
          <p:cNvSpPr/>
          <p:nvPr/>
        </p:nvSpPr>
        <p:spPr>
          <a:xfrm>
            <a:off x="251520" y="2492896"/>
            <a:ext cx="4572000" cy="1938992"/>
          </a:xfrm>
          <a:prstGeom prst="rect">
            <a:avLst/>
          </a:prstGeom>
        </p:spPr>
        <p:txBody>
          <a:bodyPr>
            <a:spAutoFit/>
          </a:bodyPr>
          <a:lstStyle/>
          <a:p>
            <a:r>
              <a:rPr lang="el-GR" sz="2400" dirty="0"/>
              <a:t>Ο εγκέφαλός μας αποτελείται από περιοχές που η καθεμιά είναι υπεύθυνη για διαφορετικές λειτουργίες. Πιο συγκεκριμένα μπορούμε να αναφέρουμε:</a:t>
            </a:r>
          </a:p>
        </p:txBody>
      </p:sp>
      <p:pic>
        <p:nvPicPr>
          <p:cNvPr id="64514" name="Picture 2" descr="http://economu.files.wordpress.com/2011/06/images.jpg"/>
          <p:cNvPicPr>
            <a:picLocks noChangeAspect="1" noChangeArrowheads="1"/>
          </p:cNvPicPr>
          <p:nvPr/>
        </p:nvPicPr>
        <p:blipFill>
          <a:blip r:embed="rId2" cstate="print"/>
          <a:srcRect/>
          <a:stretch>
            <a:fillRect/>
          </a:stretch>
        </p:blipFill>
        <p:spPr bwMode="auto">
          <a:xfrm>
            <a:off x="4644008" y="2780928"/>
            <a:ext cx="3528392" cy="3240360"/>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784976" cy="6001643"/>
          </a:xfrm>
          <a:prstGeom prst="rect">
            <a:avLst/>
          </a:prstGeom>
        </p:spPr>
        <p:txBody>
          <a:bodyPr wrap="square">
            <a:spAutoFit/>
          </a:bodyPr>
          <a:lstStyle/>
          <a:p>
            <a:pPr fontAlgn="base"/>
            <a:r>
              <a:rPr lang="el-GR" sz="3200" b="1" dirty="0">
                <a:solidFill>
                  <a:srgbClr val="FF0000"/>
                </a:solidFill>
              </a:rPr>
              <a:t>Το μετωπιαίο λοβό</a:t>
            </a:r>
            <a:r>
              <a:rPr lang="el-GR" sz="3200" dirty="0"/>
              <a:t>, ο οποίος ευθύνεται για τη συμπεριφορά μας, τις διαδικασίες της αφηρημένης σκέψης, την επίλυση των προβλημάτων, την ικανότητα της προσοχής, τη δημιουργική σκέψη, τη νοημοσύνη, την κρίση, τις πρωτοβουλίες μας, τις αναστολές μας, τη γνώση και τη μνήμη.</a:t>
            </a:r>
          </a:p>
          <a:p>
            <a:pPr fontAlgn="base"/>
            <a:r>
              <a:rPr lang="el-GR" sz="3200" b="1" dirty="0">
                <a:solidFill>
                  <a:srgbClr val="FF0000"/>
                </a:solidFill>
              </a:rPr>
              <a:t>Τον ινιακό λοβό</a:t>
            </a:r>
            <a:r>
              <a:rPr lang="el-GR" sz="3200" dirty="0"/>
              <a:t>, που ελέγχει την όραση και τη διαδικασία του διαβάσματος.</a:t>
            </a:r>
          </a:p>
          <a:p>
            <a:pPr fontAlgn="base"/>
            <a:r>
              <a:rPr lang="el-GR" sz="3200" b="1" dirty="0">
                <a:solidFill>
                  <a:srgbClr val="FF0000"/>
                </a:solidFill>
              </a:rPr>
              <a:t>Το βρεγματικό λοβό</a:t>
            </a:r>
            <a:r>
              <a:rPr lang="el-GR" sz="3200" dirty="0"/>
              <a:t>, που αφορά την αίσθηση της αφής, την αντίληψη και την ικανότητα να κάνουμε συσχετισμούς. Κάποιες λειτουργίες που σχετίζονται με τη </a:t>
            </a:r>
            <a:r>
              <a:rPr lang="el-GR" sz="3200" dirty="0" smtClean="0"/>
              <a:t>γλώσσα και </a:t>
            </a:r>
            <a:r>
              <a:rPr lang="el-GR" sz="3200" dirty="0"/>
              <a:t>την ανάγνωση κ.ά</a:t>
            </a:r>
            <a:r>
              <a:rPr lang="el-GR" sz="3200" dirty="0" smtClean="0"/>
              <a:t>.</a:t>
            </a:r>
            <a:endParaRPr lang="el-GR" sz="32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247176"/>
          </a:xfrm>
          <a:prstGeom prst="rect">
            <a:avLst/>
          </a:prstGeom>
        </p:spPr>
        <p:txBody>
          <a:bodyPr wrap="square">
            <a:spAutoFit/>
          </a:bodyPr>
          <a:lstStyle/>
          <a:p>
            <a:pPr fontAlgn="base"/>
            <a:r>
              <a:rPr lang="el-GR" sz="3200" b="1" dirty="0" smtClean="0">
                <a:solidFill>
                  <a:srgbClr val="FF0000"/>
                </a:solidFill>
              </a:rPr>
              <a:t>Τον κροταφικό λοβό</a:t>
            </a:r>
            <a:r>
              <a:rPr lang="el-GR" sz="3200" dirty="0" smtClean="0"/>
              <a:t>, που σχετίζεται με τις ακουστικές και οπτικές μνήμες, τη μουσική, το φόβο, την αίσθηση της ταυτοποίησης, την ανάκτηση πληροφοριών κ.ά.</a:t>
            </a:r>
          </a:p>
          <a:p>
            <a:pPr fontAlgn="base"/>
            <a:r>
              <a:rPr lang="el-GR" sz="3200" b="1" dirty="0" smtClean="0">
                <a:solidFill>
                  <a:srgbClr val="FF0000"/>
                </a:solidFill>
              </a:rPr>
              <a:t>Το δεξί ημισφαίριο</a:t>
            </a:r>
            <a:r>
              <a:rPr lang="el-GR" sz="3200" dirty="0" smtClean="0"/>
              <a:t>, που είναι υπεύθυνο για την ανάλυση των μη λεκτικών πληροφοριών, την αντίληψη του χώρου, τον έλεγχο της αριστερής πλευράς του σώματος.</a:t>
            </a:r>
          </a:p>
          <a:p>
            <a:pPr fontAlgn="base"/>
            <a:r>
              <a:rPr lang="el-GR" sz="3200" b="1" dirty="0" smtClean="0">
                <a:solidFill>
                  <a:srgbClr val="FF0000"/>
                </a:solidFill>
              </a:rPr>
              <a:t>Το αριστερό ημισφαίριο</a:t>
            </a:r>
            <a:r>
              <a:rPr lang="el-GR" sz="3200" dirty="0" smtClean="0"/>
              <a:t>, που έχει άμεση σχέση με τις λειτουργίες που αφορούν τη δεξιά πλευρά του σώματός μας, την παραγωγή και κατανόηση της γλώσσας, την αποθηκευμένη μνήμη με μορφή λόγου, τη συστηματική και λογική ερμηνεία των πληροφοριών.</a:t>
            </a:r>
            <a:endParaRPr lang="el-GR" sz="32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764704"/>
            <a:ext cx="8136904" cy="5509200"/>
          </a:xfrm>
          <a:prstGeom prst="rect">
            <a:avLst/>
          </a:prstGeom>
        </p:spPr>
        <p:txBody>
          <a:bodyPr wrap="square">
            <a:spAutoFit/>
          </a:bodyPr>
          <a:lstStyle/>
          <a:p>
            <a:pPr fontAlgn="base"/>
            <a:r>
              <a:rPr lang="el-GR" sz="3200" dirty="0"/>
              <a:t>Ο </a:t>
            </a:r>
            <a:r>
              <a:rPr lang="el-GR" sz="3200" b="1" dirty="0" err="1"/>
              <a:t>Guilford</a:t>
            </a:r>
            <a:r>
              <a:rPr lang="el-GR" sz="3200" dirty="0"/>
              <a:t> υποστηρίζει ότι η νοημοσύνη συνίσταται από πέντε τουλάχιστον διαφορετικούς τύπους γνωστικών διεργασιών</a:t>
            </a:r>
            <a:r>
              <a:rPr lang="el-GR" sz="3200" dirty="0" smtClean="0"/>
              <a:t>:</a:t>
            </a:r>
          </a:p>
          <a:p>
            <a:pPr fontAlgn="base"/>
            <a:endParaRPr lang="el-GR" sz="3200" dirty="0"/>
          </a:p>
          <a:p>
            <a:pPr fontAlgn="base"/>
            <a:r>
              <a:rPr lang="el-GR" sz="3200" dirty="0"/>
              <a:t>Λειτουργίες του ανθρώπινου νου</a:t>
            </a:r>
            <a:r>
              <a:rPr lang="el-GR" sz="3200" dirty="0" smtClean="0"/>
              <a:t>:</a:t>
            </a:r>
          </a:p>
          <a:p>
            <a:pPr fontAlgn="base"/>
            <a:endParaRPr lang="el-GR" sz="3200" dirty="0"/>
          </a:p>
          <a:p>
            <a:pPr fontAlgn="base">
              <a:buFont typeface="Arial" pitchFamily="34" charset="0"/>
              <a:buChar char="•"/>
            </a:pPr>
            <a:r>
              <a:rPr lang="el-GR" sz="3200" dirty="0"/>
              <a:t>Η κατανόηση.</a:t>
            </a:r>
          </a:p>
          <a:p>
            <a:pPr fontAlgn="base">
              <a:buFont typeface="Arial" pitchFamily="34" charset="0"/>
              <a:buChar char="•"/>
            </a:pPr>
            <a:r>
              <a:rPr lang="el-GR" sz="3200" dirty="0"/>
              <a:t>Η μνήμη.</a:t>
            </a:r>
          </a:p>
          <a:p>
            <a:pPr fontAlgn="base">
              <a:buFont typeface="Arial" pitchFamily="34" charset="0"/>
              <a:buChar char="•"/>
            </a:pPr>
            <a:r>
              <a:rPr lang="el-GR" sz="3200" dirty="0"/>
              <a:t>Η συγκλίνουσα κριτική σκέψη.</a:t>
            </a:r>
          </a:p>
          <a:p>
            <a:pPr fontAlgn="base">
              <a:buFont typeface="Arial" pitchFamily="34" charset="0"/>
              <a:buChar char="•"/>
            </a:pPr>
            <a:r>
              <a:rPr lang="el-GR" sz="3200" dirty="0"/>
              <a:t>Η αποκλίνουσα δημιουργική σκέψη.</a:t>
            </a:r>
          </a:p>
          <a:p>
            <a:pPr fontAlgn="base">
              <a:buFont typeface="Arial" pitchFamily="34" charset="0"/>
              <a:buChar char="•"/>
            </a:pPr>
            <a:r>
              <a:rPr lang="el-GR" sz="3200" dirty="0"/>
              <a:t>Η αξιολόγηση.</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260648"/>
            <a:ext cx="8136904" cy="6124754"/>
          </a:xfrm>
          <a:prstGeom prst="rect">
            <a:avLst/>
          </a:prstGeom>
        </p:spPr>
        <p:txBody>
          <a:bodyPr wrap="square">
            <a:spAutoFit/>
          </a:bodyPr>
          <a:lstStyle/>
          <a:p>
            <a:pPr fontAlgn="base"/>
            <a:r>
              <a:rPr lang="el-GR" sz="2800" b="1" dirty="0"/>
              <a:t>Η </a:t>
            </a:r>
            <a:r>
              <a:rPr lang="el-GR" sz="2800" b="1" dirty="0" smtClean="0"/>
              <a:t>πρόσληψη</a:t>
            </a:r>
          </a:p>
          <a:p>
            <a:pPr fontAlgn="base"/>
            <a:r>
              <a:rPr lang="el-GR" sz="2800" dirty="0"/>
              <a:t/>
            </a:r>
            <a:br>
              <a:rPr lang="el-GR" sz="2800" dirty="0"/>
            </a:br>
            <a:r>
              <a:rPr lang="el-GR" sz="2800" dirty="0"/>
              <a:t>Όπως αναφέραμε και παραπάνω η πρόσληψη εντάσσεται στην ευρύτερη λειτουργία της κατανόησης, περιλαμβάνει τις ικανότητες της </a:t>
            </a:r>
            <a:r>
              <a:rPr lang="el-GR" sz="2800" u="sng" dirty="0"/>
              <a:t>παρατήρησης</a:t>
            </a:r>
            <a:r>
              <a:rPr lang="el-GR" sz="2800" dirty="0"/>
              <a:t>, της </a:t>
            </a:r>
            <a:r>
              <a:rPr lang="el-GR" sz="2800" u="sng" dirty="0"/>
              <a:t>προσοχής,</a:t>
            </a:r>
            <a:r>
              <a:rPr lang="el-GR" sz="2800" dirty="0"/>
              <a:t> της </a:t>
            </a:r>
            <a:r>
              <a:rPr lang="el-GR" sz="2800" u="sng" dirty="0"/>
              <a:t>αντίληψης</a:t>
            </a:r>
            <a:r>
              <a:rPr lang="el-GR" sz="2800" dirty="0"/>
              <a:t>, της </a:t>
            </a:r>
            <a:r>
              <a:rPr lang="el-GR" sz="2800" u="sng" dirty="0"/>
              <a:t>αποκωδικοποίησης</a:t>
            </a:r>
            <a:r>
              <a:rPr lang="el-GR" sz="2800" dirty="0"/>
              <a:t>, της </a:t>
            </a:r>
            <a:r>
              <a:rPr lang="el-GR" sz="2800" u="sng" dirty="0"/>
              <a:t>αναγνώρισης</a:t>
            </a:r>
            <a:r>
              <a:rPr lang="el-GR" sz="2800" dirty="0"/>
              <a:t> και της </a:t>
            </a:r>
            <a:r>
              <a:rPr lang="el-GR" sz="2800" u="sng" dirty="0"/>
              <a:t>κατανόησης του εισερχόμενου υλικού</a:t>
            </a:r>
            <a:r>
              <a:rPr lang="el-GR" sz="2800" dirty="0" smtClean="0"/>
              <a:t>.</a:t>
            </a:r>
          </a:p>
          <a:p>
            <a:pPr fontAlgn="base"/>
            <a:endParaRPr lang="el-GR" sz="2800" dirty="0"/>
          </a:p>
          <a:p>
            <a:pPr fontAlgn="base"/>
            <a:r>
              <a:rPr lang="el-GR" sz="2800" b="1" dirty="0"/>
              <a:t>Η </a:t>
            </a:r>
            <a:r>
              <a:rPr lang="el-GR" sz="2800" b="1" dirty="0" smtClean="0"/>
              <a:t>μνήμη</a:t>
            </a:r>
          </a:p>
          <a:p>
            <a:pPr fontAlgn="base"/>
            <a:r>
              <a:rPr lang="el-GR" sz="2800" dirty="0"/>
              <a:t/>
            </a:r>
            <a:br>
              <a:rPr lang="el-GR" sz="2800" dirty="0"/>
            </a:br>
            <a:r>
              <a:rPr lang="el-GR" sz="2800" dirty="0"/>
              <a:t>Με τη διαδικασία αυτή </a:t>
            </a:r>
            <a:r>
              <a:rPr lang="el-GR" sz="2800" u="sng" dirty="0"/>
              <a:t>εναποθηκεύονται</a:t>
            </a:r>
            <a:r>
              <a:rPr lang="el-GR" sz="2800" dirty="0"/>
              <a:t> οι πληροφορίες, διατηρούνται και </a:t>
            </a:r>
            <a:r>
              <a:rPr lang="el-GR" sz="2800" u="sng" dirty="0"/>
              <a:t>αναπλάθονται</a:t>
            </a:r>
            <a:r>
              <a:rPr lang="el-GR" sz="2800" dirty="0"/>
              <a:t> σε μεταγενέστερο χρόνο.</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7544" y="1124744"/>
            <a:ext cx="8352928" cy="4401205"/>
          </a:xfrm>
          <a:prstGeom prst="rect">
            <a:avLst/>
          </a:prstGeom>
        </p:spPr>
        <p:txBody>
          <a:bodyPr wrap="square">
            <a:spAutoFit/>
          </a:bodyPr>
          <a:lstStyle/>
          <a:p>
            <a:pPr fontAlgn="base"/>
            <a:r>
              <a:rPr lang="el-GR" sz="2800" b="1" dirty="0"/>
              <a:t>Η συγκλίνουσα – κριτική </a:t>
            </a:r>
            <a:r>
              <a:rPr lang="el-GR" sz="2800" b="1" dirty="0" smtClean="0"/>
              <a:t>σκέψη</a:t>
            </a:r>
            <a:endParaRPr lang="en-US" sz="2800" b="1" dirty="0" smtClean="0"/>
          </a:p>
          <a:p>
            <a:pPr fontAlgn="base"/>
            <a:r>
              <a:rPr lang="el-GR" sz="2800" dirty="0"/>
              <a:t/>
            </a:r>
            <a:br>
              <a:rPr lang="el-GR" sz="2800" dirty="0"/>
            </a:br>
            <a:r>
              <a:rPr lang="el-GR" sz="2800" dirty="0"/>
              <a:t>Είναι ένας τρόπος σκέψης που χρησιμοποιείται για την </a:t>
            </a:r>
            <a:r>
              <a:rPr lang="el-GR" sz="2800" u="sng" dirty="0"/>
              <a:t>επίλυση προβλημάτων </a:t>
            </a:r>
            <a:r>
              <a:rPr lang="el-GR" sz="2800" dirty="0"/>
              <a:t>που επιδέχονται μία μόνο απάντηση. </a:t>
            </a:r>
            <a:endParaRPr lang="en-US" sz="2800" dirty="0" smtClean="0"/>
          </a:p>
          <a:p>
            <a:pPr fontAlgn="base"/>
            <a:r>
              <a:rPr lang="el-GR" sz="2800" dirty="0" smtClean="0"/>
              <a:t>Η </a:t>
            </a:r>
            <a:r>
              <a:rPr lang="el-GR" sz="2800" dirty="0"/>
              <a:t>συγκλίνουσα σκέψη αντιστοιχεί στον παραδοσιακό τρόπο αντίληψης, όπου η σκέψη οδηγείται σε μία λύση, με δομημένους – προκαθορισμένους τρόπους που στηρίζονται στη λογική και συνήθως τα αποτελέσματα είναι κατά κάποιον τρόπο προκαθορισμένα</a:t>
            </a:r>
            <a:r>
              <a:rPr lang="el-GR" sz="2800" dirty="0" smtClean="0"/>
              <a:t>.</a:t>
            </a:r>
            <a:endParaRPr lang="el-GR" sz="28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476672"/>
            <a:ext cx="7920880" cy="5386090"/>
          </a:xfrm>
          <a:prstGeom prst="rect">
            <a:avLst/>
          </a:prstGeom>
        </p:spPr>
        <p:txBody>
          <a:bodyPr wrap="square">
            <a:spAutoFit/>
          </a:bodyPr>
          <a:lstStyle/>
          <a:p>
            <a:pPr fontAlgn="base"/>
            <a:r>
              <a:rPr lang="el-GR" sz="2800" b="1" dirty="0" smtClean="0"/>
              <a:t> Η αποκλίνουσα – δημιουργική σκέψη</a:t>
            </a:r>
            <a:endParaRPr lang="en-US" sz="2800" b="1" dirty="0" smtClean="0"/>
          </a:p>
          <a:p>
            <a:pPr fontAlgn="base"/>
            <a:r>
              <a:rPr lang="el-GR" sz="2800" dirty="0" smtClean="0"/>
              <a:t/>
            </a:r>
            <a:br>
              <a:rPr lang="el-GR" sz="2800" dirty="0" smtClean="0"/>
            </a:br>
            <a:r>
              <a:rPr lang="el-GR" sz="3200" dirty="0" smtClean="0"/>
              <a:t>Είναι ένας τρόπος σκέψης που ακολουθεί ασυνήθιστες διαδικασίες και τα αποτελέσματα τα οποία προκύπτουν δε θα μπορούσαμε να τα εντάξουμε στην κατηγορία των αναμενόμενων.</a:t>
            </a:r>
            <a:endParaRPr lang="en-US" sz="3200" dirty="0" smtClean="0"/>
          </a:p>
          <a:p>
            <a:pPr fontAlgn="base"/>
            <a:r>
              <a:rPr lang="el-GR" sz="3200" dirty="0" smtClean="0"/>
              <a:t> Θα λέγαμε με την αποκλίνουσα – δημιουργική σκέψη ότι το άτομο απομακρύνει τη σκέψη από τις γνωστές και συνηθισμένες απαντήσεις.</a:t>
            </a:r>
            <a:endParaRPr lang="el-G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προτέρημα της </a:t>
            </a:r>
            <a:r>
              <a:rPr lang="el-GR" dirty="0" err="1" smtClean="0"/>
              <a:t>εργοθεραπείας</a:t>
            </a:r>
            <a:endParaRPr lang="el-GR" dirty="0"/>
          </a:p>
        </p:txBody>
      </p:sp>
      <p:sp>
        <p:nvSpPr>
          <p:cNvPr id="3" name="2 - Θέση περιεχομένου"/>
          <p:cNvSpPr>
            <a:spLocks noGrp="1"/>
          </p:cNvSpPr>
          <p:nvPr>
            <p:ph idx="1"/>
          </p:nvPr>
        </p:nvSpPr>
        <p:spPr>
          <a:xfrm>
            <a:off x="251520" y="1600200"/>
            <a:ext cx="8640960" cy="4781128"/>
          </a:xfrm>
        </p:spPr>
        <p:txBody>
          <a:bodyPr>
            <a:normAutofit fontScale="92500" lnSpcReduction="20000"/>
          </a:bodyPr>
          <a:lstStyle/>
          <a:p>
            <a:pPr>
              <a:buNone/>
            </a:pPr>
            <a:r>
              <a:rPr lang="el-GR" dirty="0"/>
              <a:t>Το προτέρημα της </a:t>
            </a:r>
            <a:r>
              <a:rPr lang="el-GR" dirty="0" err="1"/>
              <a:t>εργοθεραπείας</a:t>
            </a:r>
            <a:r>
              <a:rPr lang="el-GR" dirty="0"/>
              <a:t> στην </a:t>
            </a:r>
            <a:r>
              <a:rPr lang="el-GR" u="sng" dirty="0"/>
              <a:t>αποκατάσταση</a:t>
            </a:r>
            <a:r>
              <a:rPr lang="el-GR" dirty="0"/>
              <a:t> είναι ότι μπορεί να χρησιμοποιήσει οποιαδήποτε δραστηριότητα, είτε είναι παιχνίδι είτε είναι ένα χόμπι, για να εκπαιδεύσει το άτομο σε κάποια δεξιότητα</a:t>
            </a:r>
            <a:r>
              <a:rPr lang="el-GR" dirty="0" smtClean="0"/>
              <a:t>.</a:t>
            </a:r>
          </a:p>
          <a:p>
            <a:pPr>
              <a:buNone/>
            </a:pPr>
            <a:r>
              <a:rPr lang="el-GR" dirty="0" smtClean="0"/>
              <a:t> </a:t>
            </a:r>
            <a:r>
              <a:rPr lang="el-GR" dirty="0"/>
              <a:t>Έτσι για να μάθει, για παράδειγμα, ένα άτομο να ακολουθεί οδηγίες, μπορεί να χρησιμοποιήσει μια απλή συνταγή σε μια κυρία ή τις μουσικές καρέκλες σε ένα παιδί. Με αυτό τον τρόπο η συνεδρία κυλάει ευχάριστα και η δραστηριότητα αποκτά αξία για το ίδιο το άτομο.  </a:t>
            </a:r>
            <a:r>
              <a:rPr lang="el-GR" dirty="0" smtClean="0"/>
              <a:t/>
            </a:r>
            <a:br>
              <a:rPr lang="el-GR" dirty="0" smtClean="0"/>
            </a:br>
            <a:r>
              <a:rPr lang="el-GR" dirty="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5616" y="1268760"/>
            <a:ext cx="6624736" cy="3970318"/>
          </a:xfrm>
          <a:prstGeom prst="rect">
            <a:avLst/>
          </a:prstGeom>
        </p:spPr>
        <p:txBody>
          <a:bodyPr wrap="square">
            <a:spAutoFit/>
          </a:bodyPr>
          <a:lstStyle/>
          <a:p>
            <a:pPr fontAlgn="base"/>
            <a:r>
              <a:rPr lang="el-GR" sz="2800" dirty="0" smtClean="0"/>
              <a:t>Αν θα θέλαμε να κατηγοριοποιήσουμε τα χαρακτηριστικά των απαντήσεων θα λέγαμε ότι</a:t>
            </a:r>
          </a:p>
          <a:p>
            <a:pPr fontAlgn="base"/>
            <a:r>
              <a:rPr lang="el-GR" sz="2800" dirty="0" smtClean="0"/>
              <a:t/>
            </a:r>
            <a:br>
              <a:rPr lang="el-GR" sz="2800" dirty="0" smtClean="0"/>
            </a:br>
            <a:r>
              <a:rPr lang="el-GR" sz="2800" dirty="0" smtClean="0"/>
              <a:t>χαρακτηρίζονται από:</a:t>
            </a:r>
          </a:p>
          <a:p>
            <a:pPr fontAlgn="base"/>
            <a:endParaRPr lang="el-GR" sz="2800" dirty="0" smtClean="0"/>
          </a:p>
          <a:p>
            <a:pPr fontAlgn="base">
              <a:buFont typeface="Wingdings" pitchFamily="2" charset="2"/>
              <a:buChar char="Ø"/>
            </a:pPr>
            <a:r>
              <a:rPr lang="el-GR" sz="2800" dirty="0" smtClean="0"/>
              <a:t>πολλές σε αριθμό απαντήσεις – λύσεις</a:t>
            </a:r>
          </a:p>
          <a:p>
            <a:pPr fontAlgn="base">
              <a:buFont typeface="Wingdings" pitchFamily="2" charset="2"/>
              <a:buChar char="Ø"/>
            </a:pPr>
            <a:r>
              <a:rPr lang="el-GR" sz="2800" dirty="0" smtClean="0"/>
              <a:t>μεγάλη ευρηματικότητα στις απαντήσεις</a:t>
            </a:r>
          </a:p>
          <a:p>
            <a:pPr fontAlgn="base">
              <a:buFont typeface="Wingdings" pitchFamily="2" charset="2"/>
              <a:buChar char="Ø"/>
            </a:pPr>
            <a:r>
              <a:rPr lang="el-GR" sz="2800" dirty="0" smtClean="0"/>
              <a:t>μεγάλο βαθμό δημιουργικότητας.</a:t>
            </a:r>
            <a:endParaRPr lang="el-GR" sz="2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Ένταξη</a:t>
            </a:r>
            <a:endParaRPr lang="el-GR" dirty="0"/>
          </a:p>
        </p:txBody>
      </p:sp>
      <p:sp>
        <p:nvSpPr>
          <p:cNvPr id="3" name="2 - Θέση περιεχομένου"/>
          <p:cNvSpPr>
            <a:spLocks noGrp="1"/>
          </p:cNvSpPr>
          <p:nvPr>
            <p:ph idx="1"/>
          </p:nvPr>
        </p:nvSpPr>
        <p:spPr/>
        <p:txBody>
          <a:bodyPr/>
          <a:lstStyle/>
          <a:p>
            <a:r>
              <a:rPr lang="el-GR" dirty="0" smtClean="0"/>
              <a:t>“</a:t>
            </a:r>
            <a:r>
              <a:rPr lang="el-GR" i="1" dirty="0" smtClean="0"/>
              <a:t>Ένταξη σημαίνει να ακούγεσαι. Να έχεις ευκαιρίες και επιλογές. Να νιώθει κανείς ασφαλής στο περιβάλλον του. Να έχεις αρκετό χώρο. Με το να ανήκεις και να συμμετέχεις. Να επικοινωνούν μεταξύ τους οι γενιές”. </a:t>
            </a:r>
            <a:endParaRPr lang="el-GR" dirty="0" smtClean="0"/>
          </a:p>
          <a:p>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964488" cy="706090"/>
          </a:xfrm>
        </p:spPr>
        <p:txBody>
          <a:bodyPr>
            <a:normAutofit/>
          </a:bodyPr>
          <a:lstStyle/>
          <a:p>
            <a:pPr algn="l"/>
            <a:r>
              <a:rPr lang="el-GR" sz="2800" dirty="0" smtClean="0">
                <a:solidFill>
                  <a:srgbClr val="FFC000"/>
                </a:solidFill>
              </a:rPr>
              <a:t>Τι είναι ο κινητικός έλεγχος ; Τι είναι κινητική µ</a:t>
            </a:r>
            <a:r>
              <a:rPr lang="el-GR" sz="2800" dirty="0" err="1" smtClean="0">
                <a:solidFill>
                  <a:srgbClr val="FFC000"/>
                </a:solidFill>
              </a:rPr>
              <a:t>άθηση</a:t>
            </a:r>
            <a:r>
              <a:rPr lang="el-GR" sz="2800" dirty="0" smtClean="0">
                <a:solidFill>
                  <a:srgbClr val="FFC000"/>
                </a:solidFill>
              </a:rPr>
              <a:t>;</a:t>
            </a:r>
            <a:endParaRPr lang="el-GR" sz="2800" dirty="0">
              <a:solidFill>
                <a:srgbClr val="FFC000"/>
              </a:solidFill>
            </a:endParaRPr>
          </a:p>
        </p:txBody>
      </p:sp>
      <p:sp>
        <p:nvSpPr>
          <p:cNvPr id="3" name="2 - Θέση περιεχομένου"/>
          <p:cNvSpPr>
            <a:spLocks noGrp="1"/>
          </p:cNvSpPr>
          <p:nvPr>
            <p:ph idx="1"/>
          </p:nvPr>
        </p:nvSpPr>
        <p:spPr>
          <a:xfrm>
            <a:off x="251520" y="1196752"/>
            <a:ext cx="8712968" cy="4929411"/>
          </a:xfrm>
        </p:spPr>
        <p:txBody>
          <a:bodyPr>
            <a:noAutofit/>
          </a:bodyPr>
          <a:lstStyle/>
          <a:p>
            <a:pPr>
              <a:buNone/>
            </a:pPr>
            <a:r>
              <a:rPr lang="el-GR" sz="2800" dirty="0" smtClean="0"/>
              <a:t>Ορίστηκε ως κινητικός έλεγχος η μελέτη των θέσεων και κινήσεων του ανθρωπίνου σώματος καθώς και οι λειτουργίες του εγκεφάλου που διέπουν τις θέσεις και τις κινήσεις (V. </a:t>
            </a:r>
            <a:r>
              <a:rPr lang="el-GR" sz="2800" dirty="0" err="1" smtClean="0"/>
              <a:t>Brooks</a:t>
            </a:r>
            <a:r>
              <a:rPr lang="el-GR" sz="2800" dirty="0" smtClean="0"/>
              <a:t> 1986).Επιπλέον οι θεωρίες του κινητικού ελέγχου και κατ’ επέκταση της κινητικής μάθησης παίζουν πολύ σημαντικό ρόλο στην θεραπευτική παρέμβαση.</a:t>
            </a:r>
            <a:r>
              <a:rPr lang="en-US" sz="2800" dirty="0" smtClean="0"/>
              <a:t> </a:t>
            </a:r>
            <a:endParaRPr lang="el-GR" sz="2800" dirty="0" smtClean="0"/>
          </a:p>
          <a:p>
            <a:pPr>
              <a:buNone/>
            </a:pPr>
            <a:r>
              <a:rPr lang="el-GR" sz="2800" dirty="0" smtClean="0"/>
              <a:t>Πιο συγκεκριμένα οι θεωρίες του κινητικού ελέγχου έχουν οδηγήσει στην ανάπτυξη κλινικών εφαρμογών, µε τον θεραπευτή να εφαρμόζει υποθέσεις από αυτές τις θεωρίες για να βελτιώσει τον έλεγχο της κίνησης. </a:t>
            </a:r>
            <a:endParaRPr lang="el-GR" sz="28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940966"/>
          </a:xfrm>
        </p:spPr>
        <p:txBody>
          <a:bodyPr>
            <a:normAutofit fontScale="90000"/>
          </a:bodyPr>
          <a:lstStyle/>
          <a:p>
            <a:r>
              <a:rPr lang="el-GR" sz="3100" dirty="0" smtClean="0"/>
              <a:t>2.Μελέτη της δράσης, της αντίληψης, της γνωστικότητας. </a:t>
            </a:r>
            <a:br>
              <a:rPr lang="el-GR" sz="3100" dirty="0" smtClean="0"/>
            </a:br>
            <a:r>
              <a:rPr lang="el-GR" sz="3100" dirty="0" smtClean="0"/>
              <a:t>Αλληλεπίδραση αυτών.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412776"/>
            <a:ext cx="8229600" cy="4713387"/>
          </a:xfrm>
        </p:spPr>
        <p:txBody>
          <a:bodyPr>
            <a:normAutofit fontScale="85000" lnSpcReduction="10000"/>
          </a:bodyPr>
          <a:lstStyle/>
          <a:p>
            <a:pPr>
              <a:buNone/>
            </a:pPr>
            <a:r>
              <a:rPr lang="el-GR" dirty="0" smtClean="0"/>
              <a:t>Αν και ο κάθε τομέας του κινητικού ελέγχου – </a:t>
            </a:r>
            <a:r>
              <a:rPr lang="el-GR" u="sng" dirty="0" smtClean="0"/>
              <a:t>αντίληψη, δράση, και γνωστικότητα </a:t>
            </a:r>
            <a:r>
              <a:rPr lang="el-GR" dirty="0" smtClean="0"/>
              <a:t>– μπορεί να μελετηθεί ξεχωριστά, πιστεύουμε πως µια αληθινή εικόνα της φύσης του κινητικού ελέγχου είναι αδύνατη χωρίς τη σύνθεση πληροφοριών από τους τρεις παραπάνω παράγοντες. </a:t>
            </a:r>
          </a:p>
          <a:p>
            <a:pPr>
              <a:buNone/>
            </a:pPr>
            <a:r>
              <a:rPr lang="el-GR" dirty="0" smtClean="0"/>
              <a:t>Η μελέτη του κινητικού ελέγχου που εστιάζεται µόνο σε διαδικασίες κίνησης του ατόμου(γνωστικότητα) χωρίς να λαμβάνει υπόψη το περιβάλλον(αντίληψη) στο οποίο γίνονται οι διαδικασίες ή οι δραστηριότητες που εκτελούν , είναι µια ελλιπής μελέτη.(</a:t>
            </a:r>
            <a:r>
              <a:rPr lang="el-GR" dirty="0" err="1" smtClean="0"/>
              <a:t>Adams</a:t>
            </a:r>
            <a:r>
              <a:rPr lang="el-GR" dirty="0" smtClean="0"/>
              <a:t> JA.,1971) </a:t>
            </a:r>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graphicFrame>
        <p:nvGraphicFramePr>
          <p:cNvPr id="9" name="8 - Διάγραμμα"/>
          <p:cNvGraphicFramePr/>
          <p:nvPr/>
        </p:nvGraphicFramePr>
        <p:xfrm>
          <a:off x="539552" y="548680"/>
          <a:ext cx="7848872" cy="49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9 - Έλλειψη"/>
          <p:cNvSpPr/>
          <p:nvPr/>
        </p:nvSpPr>
        <p:spPr>
          <a:xfrm>
            <a:off x="3203848" y="2492896"/>
            <a:ext cx="2304256" cy="13464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t>Κινητικός έλεγχος</a:t>
            </a:r>
            <a:endParaRPr lang="el-GR" sz="2800" dirty="0"/>
          </a:p>
        </p:txBody>
      </p:sp>
      <p:sp>
        <p:nvSpPr>
          <p:cNvPr id="11" name="10 - Ορθογώνιο"/>
          <p:cNvSpPr/>
          <p:nvPr/>
        </p:nvSpPr>
        <p:spPr>
          <a:xfrm>
            <a:off x="827584" y="5949280"/>
            <a:ext cx="7848872" cy="707886"/>
          </a:xfrm>
          <a:prstGeom prst="rect">
            <a:avLst/>
          </a:prstGeom>
        </p:spPr>
        <p:txBody>
          <a:bodyPr wrap="square">
            <a:spAutoFit/>
          </a:bodyPr>
          <a:lstStyle/>
          <a:p>
            <a:r>
              <a:rPr lang="el-GR" sz="2000" b="1" dirty="0" smtClean="0">
                <a:solidFill>
                  <a:schemeClr val="bg1"/>
                </a:solidFill>
              </a:rPr>
              <a:t>Εικόνα 1. </a:t>
            </a:r>
            <a:r>
              <a:rPr lang="el-GR" sz="2000" b="1" dirty="0" err="1" smtClean="0">
                <a:solidFill>
                  <a:schemeClr val="bg1"/>
                </a:solidFill>
              </a:rPr>
              <a:t>Εµφάνιση</a:t>
            </a:r>
            <a:r>
              <a:rPr lang="el-GR" sz="2000" b="1" dirty="0" smtClean="0">
                <a:solidFill>
                  <a:schemeClr val="bg1"/>
                </a:solidFill>
              </a:rPr>
              <a:t> του κινητικού ελέγχου από την αλληλεπίδραση </a:t>
            </a:r>
          </a:p>
          <a:p>
            <a:r>
              <a:rPr lang="el-GR" sz="2000" b="1" dirty="0" smtClean="0">
                <a:solidFill>
                  <a:schemeClr val="bg1"/>
                </a:solidFill>
              </a:rPr>
              <a:t>µ</a:t>
            </a:r>
            <a:r>
              <a:rPr lang="el-GR" sz="2000" b="1" dirty="0" err="1" smtClean="0">
                <a:solidFill>
                  <a:schemeClr val="bg1"/>
                </a:solidFill>
              </a:rPr>
              <a:t>εταξύ</a:t>
            </a:r>
            <a:r>
              <a:rPr lang="el-GR" sz="2000" b="1" dirty="0" smtClean="0">
                <a:solidFill>
                  <a:schemeClr val="bg1"/>
                </a:solidFill>
              </a:rPr>
              <a:t> του </a:t>
            </a:r>
            <a:r>
              <a:rPr lang="el-GR" sz="2000" b="1" dirty="0" err="1" smtClean="0">
                <a:solidFill>
                  <a:schemeClr val="bg1"/>
                </a:solidFill>
              </a:rPr>
              <a:t>ατόµου</a:t>
            </a:r>
            <a:r>
              <a:rPr lang="el-GR" sz="2000" b="1" dirty="0" smtClean="0">
                <a:solidFill>
                  <a:schemeClr val="bg1"/>
                </a:solidFill>
              </a:rPr>
              <a:t>, της δραστηριότητας και του περιβάλλοντος.</a:t>
            </a:r>
            <a:endParaRPr lang="el-GR" sz="2000" b="1" dirty="0">
              <a:solidFill>
                <a:schemeClr val="bg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l-GR" dirty="0" smtClean="0"/>
              <a:t>α. Κίνηση και δράση </a:t>
            </a:r>
            <a:endParaRPr lang="el-GR" dirty="0"/>
          </a:p>
        </p:txBody>
      </p:sp>
      <p:sp>
        <p:nvSpPr>
          <p:cNvPr id="3" name="2 - Θέση περιεχομένου"/>
          <p:cNvSpPr>
            <a:spLocks noGrp="1"/>
          </p:cNvSpPr>
          <p:nvPr>
            <p:ph idx="1"/>
          </p:nvPr>
        </p:nvSpPr>
        <p:spPr>
          <a:xfrm>
            <a:off x="457200" y="1340768"/>
            <a:ext cx="8435280" cy="5256584"/>
          </a:xfrm>
        </p:spPr>
        <p:txBody>
          <a:bodyPr>
            <a:normAutofit fontScale="85000" lnSpcReduction="10000"/>
          </a:bodyPr>
          <a:lstStyle/>
          <a:p>
            <a:pPr>
              <a:buNone/>
            </a:pPr>
            <a:r>
              <a:rPr lang="el-GR" dirty="0" smtClean="0"/>
              <a:t>Η κίνηση συχνά περιγράφεται σαν διαδικασία που εκτελείται για τη πραγματοποίηση ενός συγκεκριμένου σκοπού. Έτσι κινητικός έλεγχος μελετάται σε σχέση µε µια συγκεκριμένη δραστηριότητα .</a:t>
            </a:r>
          </a:p>
          <a:p>
            <a:pPr>
              <a:buNone/>
            </a:pPr>
            <a:r>
              <a:rPr lang="el-GR" dirty="0" smtClean="0"/>
              <a:t>Για παράδειγμα οι φυσιολόγοι της κίνησης θα ρωτήσουν πως ο άνθρωπος περπατάει, τρέχει , μιλάει γελάει και παραμένει όρθιος . Οι ερευνητές τυπικά μελετούν τον έλεγχο της κίνησης στα πλαίσια μιας λειτουργίας όπως το περπάτημα µε την κατανόηση των διαδικασιών που σχετίζονται σε αυτήν τη λειτουργία.</a:t>
            </a:r>
          </a:p>
          <a:p>
            <a:pPr>
              <a:buNone/>
            </a:pPr>
            <a:r>
              <a:rPr lang="el-GR" dirty="0" smtClean="0"/>
              <a:t>Άρα η μελέτη του κινητικού ελέγχου συμπεριλαμβάνει τη μελέτη της δράσης. (</a:t>
            </a:r>
            <a:r>
              <a:rPr lang="el-GR" dirty="0" err="1" smtClean="0"/>
              <a:t>Adams</a:t>
            </a:r>
            <a:r>
              <a:rPr lang="el-GR" dirty="0" smtClean="0"/>
              <a:t> JA. 1971) </a:t>
            </a:r>
          </a:p>
          <a:p>
            <a:pPr>
              <a:buNone/>
            </a:pPr>
            <a:endParaRPr lang="el-G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fontScale="90000"/>
          </a:bodyPr>
          <a:lstStyle/>
          <a:p>
            <a:r>
              <a:rPr lang="el-GR" dirty="0" smtClean="0"/>
              <a:t>β.</a:t>
            </a:r>
            <a:r>
              <a:rPr lang="en-US" dirty="0" smtClean="0"/>
              <a:t> </a:t>
            </a:r>
            <a:r>
              <a:rPr lang="el-GR" dirty="0" smtClean="0"/>
              <a:t>Κίνηση και αντίληψη </a:t>
            </a:r>
            <a:br>
              <a:rPr lang="el-GR" dirty="0" smtClean="0"/>
            </a:br>
            <a:endParaRPr lang="el-GR" dirty="0"/>
          </a:p>
        </p:txBody>
      </p:sp>
      <p:sp>
        <p:nvSpPr>
          <p:cNvPr id="3" name="2 - Θέση περιεχομένου"/>
          <p:cNvSpPr>
            <a:spLocks noGrp="1"/>
          </p:cNvSpPr>
          <p:nvPr>
            <p:ph idx="1"/>
          </p:nvPr>
        </p:nvSpPr>
        <p:spPr>
          <a:xfrm>
            <a:off x="457200" y="908720"/>
            <a:ext cx="8229600" cy="5217443"/>
          </a:xfrm>
        </p:spPr>
        <p:txBody>
          <a:bodyPr>
            <a:noAutofit/>
          </a:bodyPr>
          <a:lstStyle/>
          <a:p>
            <a:pPr>
              <a:buNone/>
            </a:pPr>
            <a:r>
              <a:rPr lang="el-GR" sz="2400" dirty="0" smtClean="0"/>
              <a:t>Ο όρος κινητικός έλεγχος από µόνος του είναι κάπως ελλιπείς , καθώς η κίνηση αρχίζει από την αλληλεπίδραση πολλαπλών διαδικασιών, συμπεριλαμβανομένης της αντιληπτικής, γνωστικής και κινητικής πορείας. </a:t>
            </a:r>
          </a:p>
          <a:p>
            <a:pPr>
              <a:buNone/>
            </a:pPr>
            <a:r>
              <a:rPr lang="el-GR" sz="2400" dirty="0" smtClean="0"/>
              <a:t>Η αντίληψη είναι αναγκαία για τη δράση όσο η δράση είναι αναγκαία για την αντίληψη. </a:t>
            </a:r>
          </a:p>
          <a:p>
            <a:pPr>
              <a:buNone/>
            </a:pPr>
            <a:r>
              <a:rPr lang="el-GR" sz="2400" dirty="0" smtClean="0"/>
              <a:t>Οι δραστηριότητες εκτελούνται υπό την επίδραση του περιβάλλοντος. Το αισθητήριο σύστημα παρέχει πληροφορίες για την κατάσταση του σώματος (πχ. Τη θέση του σώματος) και είναι πλήρως ολοκληρωμένο όσον αφορά την ικανότητα να δρούμε αποτελεσματικά σε ένα περιβάλλον. (</a:t>
            </a:r>
            <a:r>
              <a:rPr lang="el-GR" sz="2400" dirty="0" err="1" smtClean="0"/>
              <a:t>Carpenter</a:t>
            </a:r>
            <a:r>
              <a:rPr lang="el-GR" sz="2400" dirty="0" smtClean="0"/>
              <a:t>) </a:t>
            </a:r>
          </a:p>
          <a:p>
            <a:pPr>
              <a:buNone/>
            </a:pPr>
            <a:r>
              <a:rPr lang="el-GR" sz="2400" dirty="0" smtClean="0"/>
              <a:t>Η κατανόηση λοιπόν του κινητικού ελέγχου απαιτεί τη μελέτη της αντίληψης.( </a:t>
            </a:r>
            <a:r>
              <a:rPr lang="el-GR" sz="2400" dirty="0" err="1" smtClean="0"/>
              <a:t>Adams</a:t>
            </a:r>
            <a:r>
              <a:rPr lang="el-GR" sz="2400" dirty="0" smtClean="0"/>
              <a:t> JA.1971) </a:t>
            </a:r>
            <a:endParaRPr lang="el-GR" sz="24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γ.Κίνηση</a:t>
            </a:r>
            <a:r>
              <a:rPr lang="el-GR" dirty="0" smtClean="0"/>
              <a:t> και γνώση </a:t>
            </a:r>
            <a:br>
              <a:rPr lang="el-GR" dirty="0" smtClean="0"/>
            </a:br>
            <a:endParaRPr lang="el-GR" dirty="0"/>
          </a:p>
        </p:txBody>
      </p:sp>
      <p:sp>
        <p:nvSpPr>
          <p:cNvPr id="3" name="2 - Θέση περιεχομένου"/>
          <p:cNvSpPr>
            <a:spLocks noGrp="1"/>
          </p:cNvSpPr>
          <p:nvPr>
            <p:ph idx="1"/>
          </p:nvPr>
        </p:nvSpPr>
        <p:spPr>
          <a:xfrm>
            <a:off x="457200" y="1196752"/>
            <a:ext cx="8229600" cy="4929411"/>
          </a:xfrm>
        </p:spPr>
        <p:txBody>
          <a:bodyPr>
            <a:normAutofit fontScale="70000" lnSpcReduction="20000"/>
          </a:bodyPr>
          <a:lstStyle/>
          <a:p>
            <a:pPr>
              <a:buNone/>
            </a:pPr>
            <a:r>
              <a:rPr lang="el-GR" sz="3800" dirty="0" smtClean="0"/>
              <a:t>Επιπρόσθετα, δεδομένου ότι η κίνηση συνήθως δεν εκτελείται αν δεν υπάρχει σκοπός, οι γνωστικές διαδικασίες είναι ουσιαστικές για τον κινητικό  έλεγχο. Σ΄ αυτές μπορούμε να συμπεριλάβουμε την προσοχή, το κίνητρο και τις συναισθηματικές πλευρές του κινητικού ελέγχου που υπόκειται στο καθορισμό των στόχων. </a:t>
            </a:r>
          </a:p>
          <a:p>
            <a:pPr>
              <a:buNone/>
            </a:pPr>
            <a:r>
              <a:rPr lang="el-GR" sz="3800" dirty="0" smtClean="0"/>
              <a:t>Τέλος ο κινητικός έλεγχος περιλαμβάνει τα συστήματα αντίληψης και δράσης, τα οποία είναι οργανωμένα ώστε να επιτευχθούν συγκεκριμένοι στόχοι και σκοποί. Επομένως η μελέτη του περιλαμβάνει τη μελέτη των γνωστικών διαδικασιών οι οποίες σχετίζονται µε τον έλεγχο της αντίληψης και της δράσης.(</a:t>
            </a:r>
            <a:r>
              <a:rPr lang="el-GR" sz="3800" dirty="0" err="1" smtClean="0"/>
              <a:t>Adams</a:t>
            </a:r>
            <a:r>
              <a:rPr lang="el-GR" sz="3800" dirty="0" smtClean="0"/>
              <a:t> JA. 1971) </a:t>
            </a:r>
          </a:p>
          <a:p>
            <a:pPr>
              <a:buNone/>
            </a:pPr>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lstStyle/>
          <a:p>
            <a:r>
              <a:rPr lang="el-GR" dirty="0" smtClean="0">
                <a:solidFill>
                  <a:schemeClr val="tx2"/>
                </a:solidFill>
              </a:rPr>
              <a:t>Η </a:t>
            </a:r>
            <a:r>
              <a:rPr lang="en-US" dirty="0" smtClean="0">
                <a:solidFill>
                  <a:schemeClr val="tx2"/>
                </a:solidFill>
              </a:rPr>
              <a:t>o</a:t>
            </a:r>
            <a:r>
              <a:rPr lang="el-GR" dirty="0" smtClean="0">
                <a:solidFill>
                  <a:schemeClr val="tx2"/>
                </a:solidFill>
              </a:rPr>
              <a:t>μάδα</a:t>
            </a:r>
            <a:endParaRPr lang="el-GR" dirty="0">
              <a:solidFill>
                <a:schemeClr val="tx2"/>
              </a:solidFill>
            </a:endParaRPr>
          </a:p>
        </p:txBody>
      </p:sp>
      <p:sp>
        <p:nvSpPr>
          <p:cNvPr id="3" name="2 - Θέση περιεχομένου"/>
          <p:cNvSpPr>
            <a:spLocks noGrp="1"/>
          </p:cNvSpPr>
          <p:nvPr>
            <p:ph idx="1"/>
          </p:nvPr>
        </p:nvSpPr>
        <p:spPr>
          <a:xfrm>
            <a:off x="251520" y="1124744"/>
            <a:ext cx="8568952" cy="5001419"/>
          </a:xfrm>
        </p:spPr>
        <p:txBody>
          <a:bodyPr>
            <a:normAutofit fontScale="85000" lnSpcReduction="10000"/>
          </a:bodyPr>
          <a:lstStyle/>
          <a:p>
            <a:pPr>
              <a:buNone/>
            </a:pPr>
            <a:r>
              <a:rPr lang="el-GR" dirty="0" smtClean="0"/>
              <a:t>Όταν αναφερόμαστε στην ομάδα εννοούμε τα σχήματα που αποτελούνται από άτομα που μπορούν να αλληλεπιδράσουν μεταξύ τους, βρίσκονται στην ομάδα με κοινό σκοπό, ακολουθούν ίδιους κανόνες, αισθάνονται ότι είναι μέλη της. </a:t>
            </a:r>
            <a:r>
              <a:rPr lang="el-GR" dirty="0" err="1" smtClean="0"/>
              <a:t>∆ηλαδή</a:t>
            </a:r>
            <a:r>
              <a:rPr lang="el-GR" dirty="0" smtClean="0"/>
              <a:t> νιώθουν την αίσθηση «του </a:t>
            </a:r>
            <a:r>
              <a:rPr lang="el-GR" dirty="0" err="1" smtClean="0"/>
              <a:t>ανήκειν</a:t>
            </a:r>
            <a:r>
              <a:rPr lang="el-GR" dirty="0" smtClean="0"/>
              <a:t>». </a:t>
            </a:r>
          </a:p>
          <a:p>
            <a:pPr>
              <a:buNone/>
            </a:pPr>
            <a:r>
              <a:rPr lang="el-GR" dirty="0" smtClean="0"/>
              <a:t>Όσο παραμένουμε σε μια ομάδα διαισθανόμαστε ότι με τα υπόλοιπα μέλη της βρισκόμαστε σε διαδικασία αλληλεπίδρασης. Οι σκέψεις, οι ιδέες, οι συμπεριφορές των μελών της ομάδας επηρεάζουν κάθε</a:t>
            </a:r>
            <a:r>
              <a:rPr lang="en-US" dirty="0" smtClean="0"/>
              <a:t> </a:t>
            </a:r>
            <a:r>
              <a:rPr lang="el-GR" dirty="0" smtClean="0"/>
              <a:t>μέλος ξεχωριστά. Με τον ίδιο τρόπο οι προτάσεις ενός μέλους, ο χειρισμός συγκεκριμένων καταστάσεων, η γενικότερη στάση του μπορεί να επηρεάσουν τα μέλη μιας ομάδας.</a:t>
            </a:r>
            <a:endParaRPr lang="el-G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504056"/>
          </a:xfrm>
        </p:spPr>
        <p:txBody>
          <a:bodyPr>
            <a:normAutofit fontScale="90000"/>
          </a:bodyPr>
          <a:lstStyle/>
          <a:p>
            <a:pPr algn="l"/>
            <a:r>
              <a:rPr lang="el-GR" sz="2800" u="sng" dirty="0" smtClean="0">
                <a:solidFill>
                  <a:schemeClr val="tx2"/>
                </a:solidFill>
              </a:rPr>
              <a:t>Η </a:t>
            </a:r>
            <a:r>
              <a:rPr lang="en-US" sz="2800" u="sng" dirty="0" smtClean="0">
                <a:solidFill>
                  <a:schemeClr val="tx2"/>
                </a:solidFill>
              </a:rPr>
              <a:t>o</a:t>
            </a:r>
            <a:r>
              <a:rPr lang="el-GR" sz="2800" u="sng" dirty="0" smtClean="0">
                <a:solidFill>
                  <a:schemeClr val="tx2"/>
                </a:solidFill>
              </a:rPr>
              <a:t>μάδα</a:t>
            </a:r>
            <a:endParaRPr lang="el-GR" sz="2800" u="sng" dirty="0"/>
          </a:p>
        </p:txBody>
      </p:sp>
      <p:sp>
        <p:nvSpPr>
          <p:cNvPr id="3" name="2 - Θέση περιεχομένου"/>
          <p:cNvSpPr>
            <a:spLocks noGrp="1"/>
          </p:cNvSpPr>
          <p:nvPr>
            <p:ph idx="1"/>
          </p:nvPr>
        </p:nvSpPr>
        <p:spPr>
          <a:xfrm>
            <a:off x="457200" y="692696"/>
            <a:ext cx="8229600" cy="5433467"/>
          </a:xfrm>
        </p:spPr>
        <p:txBody>
          <a:bodyPr>
            <a:noAutofit/>
          </a:bodyPr>
          <a:lstStyle/>
          <a:p>
            <a:pPr>
              <a:buNone/>
            </a:pPr>
            <a:r>
              <a:rPr lang="el-GR" sz="2400" dirty="0" smtClean="0"/>
              <a:t>Σ’ αυτό το πλαίσιο αναπτύσσεται η ψυχολογία της ομάδας που αφορά τη διεργασία των σχέσεων ανάμεσα στα μέλη της και ανάμεσα σε κάθε μέλος με το συντονιστή της ομάδας. </a:t>
            </a:r>
          </a:p>
          <a:p>
            <a:pPr>
              <a:buNone/>
            </a:pPr>
            <a:r>
              <a:rPr lang="el-GR" sz="2400" dirty="0" smtClean="0"/>
              <a:t>Με τον όρο </a:t>
            </a:r>
            <a:r>
              <a:rPr lang="el-GR" sz="2400" b="1" u="sng" dirty="0" smtClean="0"/>
              <a:t>διεργασία</a:t>
            </a:r>
            <a:r>
              <a:rPr lang="el-GR" sz="2400" dirty="0" smtClean="0"/>
              <a:t> εννοούμε τη σειρά των γεγονότων που εμφανίζονται και εξελίσσονται στη διάρκεια της πορείας μιας ομάδας (Πολέμη-</a:t>
            </a:r>
            <a:r>
              <a:rPr lang="el-GR" sz="2400" dirty="0" err="1" smtClean="0"/>
              <a:t>Τοδούλο</a:t>
            </a:r>
            <a:r>
              <a:rPr lang="el-GR" sz="2400" dirty="0" smtClean="0"/>
              <a:t>υ Μ., σ. 151).</a:t>
            </a:r>
          </a:p>
          <a:p>
            <a:pPr>
              <a:buNone/>
            </a:pPr>
            <a:r>
              <a:rPr lang="el-GR" sz="2400" dirty="0" smtClean="0"/>
              <a:t>Σε χώρους που έχουν σχέση με την αναζήτηση της αυτογνωσίας όπως χώροι προσωπικής ανάπτυξης και ψυχοθεραπείας, με τις πωλήσεις όπως χώροι επιχειρήσεων, εκπαιδευτικοί χώροι τυπικής εκπαίδευσης ή κατάρτισης γίνεται συστηματική δουλειά με ομάδα</a:t>
            </a:r>
            <a:r>
              <a:rPr lang="en-US" sz="2400" dirty="0" smtClean="0"/>
              <a:t>.</a:t>
            </a:r>
            <a:endParaRPr lang="el-GR" sz="2400" dirty="0" smtClean="0"/>
          </a:p>
          <a:p>
            <a:pPr>
              <a:buNone/>
            </a:pPr>
            <a:r>
              <a:rPr lang="el-GR" sz="2400" dirty="0" smtClean="0"/>
              <a:t>Στην εκπαίδευση η καθημερινή μας επικοινωνία περιλαμβάνει τις εκφράσεις «ομάδα μαθητών», «ομάδα εκπαιδευτικών», «ομάδα γονιών», «ομάδα επισκεπτών», «περιβαλλοντική ομάδα», «ομάδα αγωγής υγείας» κ.α.</a:t>
            </a:r>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a:bodyPr>
          <a:lstStyle/>
          <a:p>
            <a:r>
              <a:rPr lang="el-GR" sz="2800" b="1" i="1" dirty="0"/>
              <a:t>1. ΕΝΝΟΙΑ ΚΑΙ ΣΗΜΑΣΙΑ ΤΟΥ ΕΛΕΥΘΕΡΟΥ ΧΡΟΝΟΥ</a:t>
            </a:r>
            <a:endParaRPr lang="el-GR" sz="2800" dirty="0"/>
          </a:p>
        </p:txBody>
      </p:sp>
      <p:sp>
        <p:nvSpPr>
          <p:cNvPr id="3" name="2 - Θέση περιεχομένου"/>
          <p:cNvSpPr>
            <a:spLocks noGrp="1"/>
          </p:cNvSpPr>
          <p:nvPr>
            <p:ph idx="1"/>
          </p:nvPr>
        </p:nvSpPr>
        <p:spPr>
          <a:xfrm>
            <a:off x="0" y="980728"/>
            <a:ext cx="6012160" cy="5877272"/>
          </a:xfrm>
        </p:spPr>
        <p:txBody>
          <a:bodyPr>
            <a:normAutofit fontScale="77500" lnSpcReduction="20000"/>
          </a:bodyPr>
          <a:lstStyle/>
          <a:p>
            <a:pPr>
              <a:buNone/>
            </a:pPr>
            <a:r>
              <a:rPr lang="el-GR" dirty="0"/>
              <a:t>Όλοι οι άνθρωποι, από την είσοδό τους στο σχολείο μέχρι να γίνουν υπερήλικες και ως μαθητές και ως επαγγελματίες αναγκάζονται να επιμηκύνουν τον εργασιακό τους χρόνο. </a:t>
            </a:r>
            <a:endParaRPr lang="en-US" dirty="0" smtClean="0"/>
          </a:p>
          <a:p>
            <a:pPr>
              <a:buNone/>
            </a:pPr>
            <a:r>
              <a:rPr lang="el-GR" dirty="0" smtClean="0"/>
              <a:t>Μόνο </a:t>
            </a:r>
            <a:r>
              <a:rPr lang="el-GR" dirty="0"/>
              <a:t>έτσι κατορθώνουν να ανταποκρίνονται οι μαθητές στις αυξημένες </a:t>
            </a:r>
            <a:r>
              <a:rPr lang="el-GR" dirty="0" smtClean="0"/>
              <a:t>σχολικές </a:t>
            </a:r>
            <a:r>
              <a:rPr lang="el-GR" dirty="0"/>
              <a:t>και μαθησιακές τους υποχρεώσεις και οι επαγγελματίες στις αυξημένες ανάγκες της ζωής. </a:t>
            </a:r>
            <a:endParaRPr lang="en-US" dirty="0" smtClean="0"/>
          </a:p>
          <a:p>
            <a:pPr>
              <a:buNone/>
            </a:pPr>
            <a:r>
              <a:rPr lang="el-GR" dirty="0" smtClean="0"/>
              <a:t>Αναπόφευκτη </a:t>
            </a:r>
            <a:r>
              <a:rPr lang="el-GR" dirty="0"/>
              <a:t>συνέπεια της ανταγωνιστικής κοινωνίας και των αυξημένων βιοτικών και κοινωνικών αναγκών είναι το καθημερινό άγχος και στρες, το οποίο χαρακτηρίζει τον σημερινό άνθρωπο όλων των ηλικιών.</a:t>
            </a:r>
          </a:p>
        </p:txBody>
      </p:sp>
      <p:pic>
        <p:nvPicPr>
          <p:cNvPr id="2050" name="Picture 2" descr="http://t3.gstatic.com/images?q=tbn:ANd9GcTKG1ibR7CpOtfZ_rAyI6MljsPsRBEctCipIU2PNiCCT9XyEk5R5g"/>
          <p:cNvPicPr>
            <a:picLocks noChangeAspect="1" noChangeArrowheads="1"/>
          </p:cNvPicPr>
          <p:nvPr/>
        </p:nvPicPr>
        <p:blipFill>
          <a:blip r:embed="rId2" cstate="print"/>
          <a:srcRect/>
          <a:stretch>
            <a:fillRect/>
          </a:stretch>
        </p:blipFill>
        <p:spPr bwMode="auto">
          <a:xfrm>
            <a:off x="5940152" y="1772816"/>
            <a:ext cx="2619375" cy="1743076"/>
          </a:xfrm>
          <a:prstGeom prst="rect">
            <a:avLst/>
          </a:prstGeom>
          <a:noFill/>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sz="2800" dirty="0" smtClean="0"/>
              <a:t>Το γεγονός, η συμπεριφορά, το συναίσθημα</a:t>
            </a:r>
            <a:endParaRPr lang="el-GR" sz="2800" dirty="0"/>
          </a:p>
        </p:txBody>
      </p:sp>
      <p:sp>
        <p:nvSpPr>
          <p:cNvPr id="3" name="2 - Θέση περιεχομένου"/>
          <p:cNvSpPr>
            <a:spLocks noGrp="1"/>
          </p:cNvSpPr>
          <p:nvPr>
            <p:ph idx="1"/>
          </p:nvPr>
        </p:nvSpPr>
        <p:spPr>
          <a:xfrm>
            <a:off x="457200" y="1268760"/>
            <a:ext cx="8229600" cy="4857403"/>
          </a:xfrm>
        </p:spPr>
        <p:txBody>
          <a:bodyPr>
            <a:normAutofit fontScale="85000" lnSpcReduction="20000"/>
          </a:bodyPr>
          <a:lstStyle/>
          <a:p>
            <a:pPr>
              <a:buNone/>
            </a:pPr>
            <a:r>
              <a:rPr lang="el-GR" dirty="0" smtClean="0"/>
              <a:t>Κάθε άνθρωπος ζει τα γεγονότα που συμβαίνουν στη ζωή του με το δικό του τρόπο.</a:t>
            </a:r>
          </a:p>
          <a:p>
            <a:pPr>
              <a:buNone/>
            </a:pPr>
            <a:r>
              <a:rPr lang="el-GR" dirty="0" smtClean="0"/>
              <a:t>Η συμπεριφορά, οι σκέψεις, τα συναισθήματα αποτελούν προσωπική έκφραση.</a:t>
            </a:r>
          </a:p>
          <a:p>
            <a:pPr>
              <a:buNone/>
            </a:pPr>
            <a:r>
              <a:rPr lang="el-GR" dirty="0" smtClean="0"/>
              <a:t>Από τη συμβίωση μας με τα άτομα στις ομάδες που συμμετέχουμε (οικογένεια, εργασία κλπ), έχουμε αντιληφθεί ότι όλοι οι άνθρωποι δεν ζούμε το ίδιο γεγονός με τον ίδιο τρόπο. Αλλά και το ίδιο άτομο μπορεί να ζήσει διαφορετικά το ίδιο γεγονός σε διαφορετικές χρονικές στιγμές. Αυτό το ονομάζουμε υποκειμενικότητα του βιώματος. Για να προσεγγίσουμε πιο εύκολα τον όρο διακρίνουμε στο βίωμα τρία επίπεδα (</a:t>
            </a:r>
            <a:r>
              <a:rPr lang="el-GR" dirty="0" err="1" smtClean="0"/>
              <a:t>Γκιάστας</a:t>
            </a:r>
            <a:r>
              <a:rPr lang="el-GR" dirty="0" smtClean="0"/>
              <a:t> Γ., σ. 145):</a:t>
            </a:r>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Ορθογώνιο"/>
          <p:cNvSpPr/>
          <p:nvPr/>
        </p:nvSpPr>
        <p:spPr>
          <a:xfrm>
            <a:off x="179512" y="260646"/>
            <a:ext cx="8640960" cy="5816977"/>
          </a:xfrm>
          <a:prstGeom prst="rect">
            <a:avLst/>
          </a:prstGeom>
        </p:spPr>
        <p:txBody>
          <a:bodyPr wrap="square">
            <a:spAutoFit/>
          </a:bodyPr>
          <a:lstStyle/>
          <a:p>
            <a:r>
              <a:rPr lang="el-GR" sz="2400" dirty="0" smtClean="0"/>
              <a:t>Το επίπεδο της συγκίνησης</a:t>
            </a:r>
          </a:p>
          <a:p>
            <a:r>
              <a:rPr lang="el-GR" sz="2000" dirty="0" smtClean="0"/>
              <a:t>Σχετίζεται με τα συναισθήματά μας κάθε φορά που ζούμε ένα γεγονός. </a:t>
            </a:r>
            <a:r>
              <a:rPr lang="el-GR" sz="2000" dirty="0" err="1" smtClean="0"/>
              <a:t>∆εν</a:t>
            </a:r>
            <a:r>
              <a:rPr lang="el-GR" sz="2000" dirty="0" smtClean="0"/>
              <a:t> το παρατηρούμε εύκολα. </a:t>
            </a:r>
          </a:p>
          <a:p>
            <a:r>
              <a:rPr lang="el-GR" sz="2000" dirty="0" smtClean="0"/>
              <a:t>Συχνά λέμε «δεν μπορώ να το εκφράσω με λόγια». Η ένταση και ο τόνος της φωνής, οι εκφράσεις του προσώπου, η κίνηση του σώματος «μιλάνε» για τα συναισθήματά μας λειτουργία της ομάδας y η δουλειά με την ομάδα y η λειτουργία Αυτής δουλέψουμε ομάδας </a:t>
            </a:r>
            <a:r>
              <a:rPr lang="el-GR" sz="2000" dirty="0" err="1" smtClean="0"/>
              <a:t>ουλέψyοηυμδουλειά</a:t>
            </a:r>
            <a:r>
              <a:rPr lang="el-GR" sz="2000" dirty="0" smtClean="0"/>
              <a:t> ε </a:t>
            </a:r>
            <a:r>
              <a:rPr lang="el-GR" sz="2000" dirty="0" err="1" smtClean="0"/>
              <a:t>μαζίμε</a:t>
            </a:r>
            <a:r>
              <a:rPr lang="el-GR" sz="2000" dirty="0" smtClean="0"/>
              <a:t> την ομάδα y η λειτουργία της ομάδας y η δουλειά με την ομάδα</a:t>
            </a:r>
          </a:p>
          <a:p>
            <a:r>
              <a:rPr lang="el-GR" sz="2400" dirty="0" smtClean="0"/>
              <a:t>Το επίπεδο της γνώσης</a:t>
            </a:r>
          </a:p>
          <a:p>
            <a:r>
              <a:rPr lang="el-GR" sz="2000" dirty="0" smtClean="0"/>
              <a:t>Σχετίζεται με τον τρόπο που εξηγούμε τα βιώματά μας μέσα από τη «φωνή της λογικής». Είναι η διανοητική επεξεργασία που κάνουμε σχετικά με το πώς αντιλαμβανόμαστε το γεγονός που μας συμβαίνει, τις σκέψεις που κάνουμε γι αυτό, τα λογικά συμπεράσματα που καταλήγουμε.</a:t>
            </a:r>
          </a:p>
          <a:p>
            <a:r>
              <a:rPr lang="el-GR" sz="2400" dirty="0" smtClean="0"/>
              <a:t>Το επίπεδο της συμπεριφοράς</a:t>
            </a:r>
          </a:p>
          <a:p>
            <a:r>
              <a:rPr lang="el-GR" sz="2000" dirty="0" smtClean="0"/>
              <a:t>Σχετίζεται με τη συμπεριφορά που δείχνουμε απέναντι σ’ αυτό που συμβαίνει. Αναγνωρίζεται εύκολα από τα άτομα που είναι αποδέκτες της συμπεριφοράς μας αλλά κι από τα άτομα που συμβαίνει να βρίσκονται κοντά μας τη συγκεκριμένη στιγμή.</a:t>
            </a:r>
            <a:endParaRPr lang="el-GR" sz="2000"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dirty="0" smtClean="0"/>
              <a:t>Τα στάδια της Ομάδας</a:t>
            </a:r>
            <a:endParaRPr lang="el-GR" dirty="0"/>
          </a:p>
        </p:txBody>
      </p:sp>
      <p:sp>
        <p:nvSpPr>
          <p:cNvPr id="3" name="2 - Θέση περιεχομένου"/>
          <p:cNvSpPr>
            <a:spLocks noGrp="1"/>
          </p:cNvSpPr>
          <p:nvPr>
            <p:ph idx="1"/>
          </p:nvPr>
        </p:nvSpPr>
        <p:spPr>
          <a:xfrm>
            <a:off x="251520" y="1124744"/>
            <a:ext cx="8568952" cy="5544616"/>
          </a:xfrm>
        </p:spPr>
        <p:txBody>
          <a:bodyPr>
            <a:normAutofit fontScale="77500" lnSpcReduction="20000"/>
          </a:bodyPr>
          <a:lstStyle/>
          <a:p>
            <a:pPr>
              <a:buNone/>
            </a:pPr>
            <a:r>
              <a:rPr lang="el-GR" dirty="0" err="1" smtClean="0"/>
              <a:t>Kαθώς</a:t>
            </a:r>
            <a:r>
              <a:rPr lang="el-GR" dirty="0" smtClean="0"/>
              <a:t> η ομάδα προχωράει προς την υλοποίηση του έργου της εξελίσσεται. Περνάει από διάφορες φάσεις (</a:t>
            </a:r>
            <a:r>
              <a:rPr lang="el-GR" dirty="0" err="1" smtClean="0"/>
              <a:t>Γιώργας</a:t>
            </a:r>
            <a:r>
              <a:rPr lang="el-GR" dirty="0" smtClean="0"/>
              <a:t> ∆., σ. 22) ανάπτυξης ή οπισθοδρόμησης. Στη διαδρομή αυτή παρατηρούνται τα παρακάτω στάδια:</a:t>
            </a:r>
          </a:p>
          <a:p>
            <a:pPr>
              <a:buNone/>
            </a:pPr>
            <a:r>
              <a:rPr lang="el-GR" sz="3800" i="1" dirty="0" smtClean="0">
                <a:solidFill>
                  <a:schemeClr val="tx2"/>
                </a:solidFill>
              </a:rPr>
              <a:t>Το στάδιο του προσανατολισμού των μελών</a:t>
            </a:r>
          </a:p>
          <a:p>
            <a:pPr>
              <a:buNone/>
            </a:pPr>
            <a:r>
              <a:rPr lang="el-GR" dirty="0" smtClean="0"/>
              <a:t>Αφορά το αρχικό διάστημα. Κάθε μέλος προσπαθεί να βρει σημεία επαφής με τους άλλους. Ενδέχεται να δημιουργηθούν αισθήματα απογοήτευσης. Κάθε μέλος έχει έλθει στην ομάδα με διαφορετικές προσδοκίες. Τα μέλη που έχουν αρνητική προδιάθεση δύσκολα αλλάζουν γνώμη. Απέναντι σ’ αυτή την κατάσταση τα άτομα προβάλλουν συνήθως δύο άμυνες:</a:t>
            </a:r>
          </a:p>
          <a:p>
            <a:pPr>
              <a:buNone/>
            </a:pPr>
            <a:r>
              <a:rPr lang="el-GR" dirty="0" smtClean="0"/>
              <a:t>y Κάποια μέλη μιλάνε συνεχώς ακόμη και για πράγματα άσχετα με την ομάδα. </a:t>
            </a:r>
          </a:p>
          <a:p>
            <a:pPr>
              <a:buNone/>
            </a:pPr>
            <a:r>
              <a:rPr lang="el-GR" dirty="0" smtClean="0"/>
              <a:t>y Άλλα μέλη προτιμούν ν’ αποτραβηχτούν και στην καλύτερη περίπτωση να επικοινωνήσουν με το διπλανό τους.</a:t>
            </a:r>
            <a:endParaRPr lang="el-G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στάδιο της σύγκρουσης των απόψεων</a:t>
            </a: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Αναφέρεται στο χρονικό σημείο της ομάδας που εκδηλώνονται διαφωνίες που φθάνουν στη σύγκρουση. Τα μέλη δείχνουν να μη σέβονται ο ένας τον άλλο, διακόπτουν ή μιλούν ταυτόχρονα. Υπάρχει νευρικότητα και κάποιοι γίνονται επιθετικοί. Στο στάδιο αυτό είναι πιθανό να σχηματιστούν υποομάδες. </a:t>
            </a:r>
          </a:p>
          <a:p>
            <a:pPr>
              <a:buNone/>
            </a:pPr>
            <a:r>
              <a:rPr lang="el-GR" dirty="0" smtClean="0"/>
              <a:t>Κάποια μέλη ή και υποομάδες μπορεί να φύγουν από την ομάδα. Ο εκπαιδευτής-συντονιστής χρειάζεται να αντέξει την πίεση που δημιουργεί κάθε μέλος προσπαθώντας να βρει τη θέση του στην ομάδα. </a:t>
            </a:r>
          </a:p>
          <a:p>
            <a:pPr>
              <a:buNone/>
            </a:pPr>
            <a:r>
              <a:rPr lang="el-GR" dirty="0" smtClean="0"/>
              <a:t>Χρειάζεται να δείξει ότι κρατά ίσες αποστάσεις από τα μέλη μέσα από τη θέση ότι ο καθένας βλέπει τα θέματα από διαφορετική οπτική</a:t>
            </a:r>
            <a:endParaRPr lang="el-G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στάδιο της σύνθεσης των απόψεων</a:t>
            </a:r>
            <a:endParaRPr lang="el-GR" dirty="0"/>
          </a:p>
        </p:txBody>
      </p:sp>
      <p:sp>
        <p:nvSpPr>
          <p:cNvPr id="3" name="2 - Θέση περιεχομένου"/>
          <p:cNvSpPr>
            <a:spLocks noGrp="1"/>
          </p:cNvSpPr>
          <p:nvPr>
            <p:ph idx="1"/>
          </p:nvPr>
        </p:nvSpPr>
        <p:spPr>
          <a:xfrm>
            <a:off x="457200" y="1600200"/>
            <a:ext cx="8229600" cy="4853136"/>
          </a:xfrm>
        </p:spPr>
        <p:txBody>
          <a:bodyPr>
            <a:noAutofit/>
          </a:bodyPr>
          <a:lstStyle/>
          <a:p>
            <a:pPr>
              <a:buNone/>
            </a:pPr>
            <a:r>
              <a:rPr lang="el-GR" sz="2400" dirty="0" smtClean="0"/>
              <a:t>Μετά το στάδιο της σύγκρουσης αναπτύσσονται, ανάμεσα στα μέλη, παραδεκτοί, απ’ τους περισσότερους, τρόποι συμπεριφοράς που αφορούν φράσεις, αστεϊσμούς, το πώς απευθύνεται ο ένας στον άλλο. </a:t>
            </a:r>
          </a:p>
          <a:p>
            <a:pPr>
              <a:buNone/>
            </a:pPr>
            <a:r>
              <a:rPr lang="el-GR" sz="2400" dirty="0" smtClean="0"/>
              <a:t>Ο ρόλος κάθε μέλους γίνεται αποδεκτός από τους περισσότερους. Συμφωνούν στον καταμερισμό του έργου. Ενδεχόμενες διαφωνίες έχουν μικρότερη ένταση και δε δημιουργούνται συχνά. Σταδιακά η ομάδα διαμορφώνει τη δική της νοοτροπία και αποκτά ομαδική κουλτούρα. Το κλίμα γίνεται περισσότερο φιλικό, τα μέλη αρχίζουν να επικοινωνούν μεταξύ τους και αυτό δημιουργεί ανάμεσά τους εμπιστοσύνη.</a:t>
            </a:r>
            <a:endParaRPr lang="el-GR" sz="24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fontScale="90000"/>
          </a:bodyPr>
          <a:lstStyle/>
          <a:p>
            <a:r>
              <a:rPr lang="el-GR" dirty="0" smtClean="0"/>
              <a:t>Το στάδιο της απόδοσης του έργου</a:t>
            </a:r>
            <a:endParaRPr lang="el-GR" dirty="0"/>
          </a:p>
        </p:txBody>
      </p:sp>
      <p:sp>
        <p:nvSpPr>
          <p:cNvPr id="3" name="2 - Θέση περιεχομένου"/>
          <p:cNvSpPr>
            <a:spLocks noGrp="1"/>
          </p:cNvSpPr>
          <p:nvPr>
            <p:ph idx="1"/>
          </p:nvPr>
        </p:nvSpPr>
        <p:spPr>
          <a:xfrm>
            <a:off x="179512" y="1052736"/>
            <a:ext cx="8964488" cy="5805264"/>
          </a:xfrm>
        </p:spPr>
        <p:txBody>
          <a:bodyPr>
            <a:noAutofit/>
          </a:bodyPr>
          <a:lstStyle/>
          <a:p>
            <a:pPr>
              <a:buNone/>
            </a:pPr>
            <a:r>
              <a:rPr lang="el-GR" sz="2000" dirty="0" smtClean="0"/>
              <a:t>Η ομάδα προχωράει προς την ολοκλήρωση του έργου της. Μετά το προηγούμενο στάδιο τα περισσότερα μέλη έχουν καλή διάθεση. </a:t>
            </a:r>
          </a:p>
          <a:p>
            <a:pPr>
              <a:buNone/>
            </a:pPr>
            <a:r>
              <a:rPr lang="el-GR" sz="2000" dirty="0" smtClean="0"/>
              <a:t>Αν η ομάδα πετύχει το σκοπό της και ολοκληρώσει το έργο της αυτό δημιουργεί περισσότερο θετικά συναισθήματα. Το θετικό κλίμα μπορεί να προκαλέσει ενθουσιασμό σε όλους.</a:t>
            </a:r>
          </a:p>
          <a:p>
            <a:pPr>
              <a:buNone/>
            </a:pPr>
            <a:r>
              <a:rPr lang="el-GR" sz="2000" dirty="0" smtClean="0"/>
              <a:t> Στην περίπτωση που το έργο δεν ολοκληρώνεται ή κρίνεται από τα μέλη της μη ικανοποιητικό δημιουργείται κλίμα δυσφορίας και απογοήτευσης. Το συνηθέστερο στην περίπτωση αυτή είναι η απόδοση ευθυνών ανάμεσα στα μέλη. Αυτό μπορεί να αφορά και το συντονιστή. Η εμπειρία έχει δείξει ότι κάτι τέτοιο δε βοηθάει την ομάδα. Αντίθετα μπορεί να την οδηγήσει σε παλινδρόμηση σε προηγούμενο στάδιο συγκρούσεων. Ο εκπαιδευτής-συντονιστής στηρίζει τα μέλη να αποτιμήσουν το έργο που έχει παραχθεί έως εκείνη τη στιγμή και να εκτιμήσουν τις δυνατότητές τους ως ομάδα για τη συνέχεια. Καλείται να εμψυχώσει την ομάδα ενισχύοντας την πίστη τους στο έργο. Στην περίπτωση που ο ίδιος το κρίνει αναγκαίο χρειάζεται να ενισχυθεί και το ίδιο το έργο με μικρές μετατροπές και νέες προτάσεις των μελών</a:t>
            </a:r>
            <a:endParaRPr lang="el-GR" sz="20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ρόλοι μέσα στην ομάδα</a:t>
            </a:r>
            <a:endParaRPr lang="el-GR" dirty="0"/>
          </a:p>
        </p:txBody>
      </p:sp>
      <p:sp>
        <p:nvSpPr>
          <p:cNvPr id="3" name="2 - Θέση περιεχομένου"/>
          <p:cNvSpPr>
            <a:spLocks noGrp="1"/>
          </p:cNvSpPr>
          <p:nvPr>
            <p:ph idx="1"/>
          </p:nvPr>
        </p:nvSpPr>
        <p:spPr>
          <a:xfrm>
            <a:off x="457200" y="1412776"/>
            <a:ext cx="8229600" cy="4713387"/>
          </a:xfrm>
        </p:spPr>
        <p:txBody>
          <a:bodyPr>
            <a:normAutofit fontScale="85000" lnSpcReduction="10000"/>
          </a:bodyPr>
          <a:lstStyle/>
          <a:p>
            <a:pPr>
              <a:buNone/>
            </a:pPr>
            <a:r>
              <a:rPr lang="el-GR" dirty="0" smtClean="0"/>
              <a:t>Η ομάδα στην πορεία που διανύει για την υλοποίηση του έργου της χρειάζεται να φροντίζει για τις ανάγκες των μελών της. Οι ανάγκες αυτές καλύπτονται από διαφορετικές λειτουργίες στη διεργασία της ομάδας. Οι πιο βασικές αφορούν: την ενθάρρυνση της αυτονομίας και της ιδιαιτερότητας, τη διατήρηση και τη συμμόρφωση, την υλοποίηση του έργου, την καλλιέργεια ομαδικού πνεύματος και σχέσεων των μελών, την έκφραση συναισθημάτων, τη δημιουργία οικειότητας, την αλλαγή και προσαρμογή. Η καθεμιά απ’ αυτές τις λειτουργίες χρειάζεται φροντίδα για να είναι η ομάδα αποδοτική.</a:t>
            </a:r>
            <a:endParaRPr lang="el-G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pPr algn="l"/>
            <a:r>
              <a:rPr lang="el-GR" dirty="0" smtClean="0"/>
              <a:t>Οι ρόλοι</a:t>
            </a:r>
            <a:endParaRPr lang="el-GR" dirty="0"/>
          </a:p>
        </p:txBody>
      </p:sp>
      <p:sp>
        <p:nvSpPr>
          <p:cNvPr id="3" name="2 - Θέση περιεχομένου"/>
          <p:cNvSpPr>
            <a:spLocks noGrp="1"/>
          </p:cNvSpPr>
          <p:nvPr>
            <p:ph idx="1"/>
          </p:nvPr>
        </p:nvSpPr>
        <p:spPr>
          <a:xfrm>
            <a:off x="457200" y="980728"/>
            <a:ext cx="8686800" cy="5145435"/>
          </a:xfrm>
        </p:spPr>
        <p:txBody>
          <a:bodyPr>
            <a:normAutofit fontScale="85000" lnSpcReduction="10000"/>
          </a:bodyPr>
          <a:lstStyle/>
          <a:p>
            <a:pPr>
              <a:buNone/>
            </a:pPr>
            <a:r>
              <a:rPr lang="el-GR" dirty="0" smtClean="0"/>
              <a:t>Πέρα από τον εκπαιδευτή-συντονιστή της ομάδας κάθε μέλος αναλαμβάνει μερίδιο της ευθύνης για αυτή τη φροντίδα. </a:t>
            </a:r>
          </a:p>
          <a:p>
            <a:pPr>
              <a:buNone/>
            </a:pPr>
            <a:r>
              <a:rPr lang="el-GR" dirty="0" smtClean="0"/>
              <a:t>Ωστόσο παρατηρείται σε όλες τις ομάδες να κατανέμονται οι ευθύνες και το «</a:t>
            </a:r>
            <a:r>
              <a:rPr lang="el-GR" dirty="0" err="1" smtClean="0"/>
              <a:t>ηγείσθαι</a:t>
            </a:r>
            <a:r>
              <a:rPr lang="el-GR" dirty="0" smtClean="0"/>
              <a:t>» για τις ξεχωριστές αυτές λειτουργίες ανάμεσα στα μέλη με τέτοιο τρόπο ώστε κάποιοι να αναλαμβάνουν περισσότερο από άλλους τη μία ευθύνη έναντι μιας άλλης (Πολέμη-</a:t>
            </a:r>
            <a:r>
              <a:rPr lang="el-GR" dirty="0" err="1" smtClean="0"/>
              <a:t>Τοδούλο</a:t>
            </a:r>
            <a:r>
              <a:rPr lang="el-GR" dirty="0" smtClean="0"/>
              <a:t>υ Μ., σ. 180). </a:t>
            </a:r>
          </a:p>
          <a:p>
            <a:pPr>
              <a:buNone/>
            </a:pPr>
            <a:r>
              <a:rPr lang="el-GR" dirty="0" smtClean="0"/>
              <a:t>Με τον τρόπο αυτό διαμορφώνονται και προσδιορίζονται  οι «ρόλοι» των μελών της ομάδας που περιγράφονται παρακάτω με το χαρακτηρισμό «ηγέτης» καθεμιάς από τις ξεχωριστές λειτουργίες της ομάδας.</a:t>
            </a:r>
            <a:endParaRPr lang="el-G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Ο ρόλος που υποστηρίζει τη διεκπεραίωση του έργου</a:t>
            </a:r>
          </a:p>
          <a:p>
            <a:r>
              <a:rPr lang="el-GR" dirty="0" smtClean="0"/>
              <a:t>Ο ρόλος που υποστηρίζει την έκφραση των συναισθημάτων</a:t>
            </a:r>
          </a:p>
          <a:p>
            <a:r>
              <a:rPr lang="el-GR" dirty="0" smtClean="0"/>
              <a:t>Ο ρόλος που υποστηρίζει την διατήρηση των σχέσεων</a:t>
            </a:r>
          </a:p>
          <a:p>
            <a:r>
              <a:rPr lang="el-GR" dirty="0" smtClean="0"/>
              <a:t>Ο ρόλος που υποστηρίζει την αμφισβήτηση</a:t>
            </a:r>
          </a:p>
          <a:p>
            <a:r>
              <a:rPr lang="el-GR" dirty="0" smtClean="0"/>
              <a:t>Ο ρόλος που αναζητά το «γιατί» της διαδικασίας</a:t>
            </a:r>
          </a:p>
          <a:p>
            <a:r>
              <a:rPr lang="el-GR" dirty="0" smtClean="0"/>
              <a:t>Ο ρόλος του «αποδιοπομπαίου τράγου»</a:t>
            </a:r>
          </a:p>
          <a:p>
            <a:r>
              <a:rPr lang="el-GR" dirty="0" smtClean="0"/>
              <a:t>Ο ρόλος του εκπαιδευτή-συντονιστή</a:t>
            </a:r>
          </a:p>
          <a:p>
            <a:endParaRPr lang="el-G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ρόλος του εκπαιδευτή-συντονιστή</a:t>
            </a:r>
            <a:br>
              <a:rPr lang="el-GR" dirty="0" smtClean="0"/>
            </a:br>
            <a:endParaRPr lang="el-GR" dirty="0"/>
          </a:p>
        </p:txBody>
      </p:sp>
      <p:sp>
        <p:nvSpPr>
          <p:cNvPr id="3" name="2 - Θέση περιεχομένου"/>
          <p:cNvSpPr>
            <a:spLocks noGrp="1"/>
          </p:cNvSpPr>
          <p:nvPr>
            <p:ph idx="1"/>
          </p:nvPr>
        </p:nvSpPr>
        <p:spPr>
          <a:xfrm>
            <a:off x="251520" y="1124744"/>
            <a:ext cx="8712968" cy="5733256"/>
          </a:xfrm>
        </p:spPr>
        <p:txBody>
          <a:bodyPr>
            <a:normAutofit fontScale="77500" lnSpcReduction="20000"/>
          </a:bodyPr>
          <a:lstStyle/>
          <a:p>
            <a:pPr>
              <a:buNone/>
            </a:pPr>
            <a:r>
              <a:rPr lang="el-GR" dirty="0" smtClean="0"/>
              <a:t>Συχνά ο εκπαιδευτής-συντονιστής αναρωτιέται για τα όρια του ρόλου του και τη σχέση του με τα μέλη της ομάδας. Αν χρειαστεί να υπερβεί το ρόλο αυτό πρέπει να γίνει με ιδιαίτερη προσοχή όσον αφορά (</a:t>
            </a:r>
            <a:r>
              <a:rPr lang="el-GR" dirty="0" err="1" smtClean="0"/>
              <a:t>Γκιάστας</a:t>
            </a:r>
            <a:r>
              <a:rPr lang="el-GR" dirty="0" smtClean="0"/>
              <a:t> Γ., σ. 170):</a:t>
            </a:r>
          </a:p>
          <a:p>
            <a:pPr>
              <a:buNone/>
            </a:pPr>
            <a:r>
              <a:rPr lang="el-GR" dirty="0" smtClean="0"/>
              <a:t>y Το προς τα πού θα κατευθύνουμε αυτή την υπέρβαση.</a:t>
            </a:r>
          </a:p>
          <a:p>
            <a:pPr>
              <a:buNone/>
            </a:pPr>
            <a:r>
              <a:rPr lang="el-GR" dirty="0" smtClean="0"/>
              <a:t>y Τα συναισθήματα και την ανάγκη που μας ωθούν να κάνουμε υπέρβαση του ρόλου.</a:t>
            </a:r>
          </a:p>
          <a:p>
            <a:pPr>
              <a:buNone/>
            </a:pPr>
            <a:r>
              <a:rPr lang="el-GR" dirty="0" smtClean="0"/>
              <a:t>y Τον τρόπο που η υπέρβαση θα γίνει αντιληπτή από τα μέλη της ομάδας. </a:t>
            </a:r>
          </a:p>
          <a:p>
            <a:pPr>
              <a:buNone/>
            </a:pPr>
            <a:r>
              <a:rPr lang="el-GR" dirty="0" smtClean="0"/>
              <a:t>Η υπέρβαση, κάποιες φορές, μπορεί να χρειάζεται να γίνει για να ξεπεραστεί μια δύσκολη κατάσταση. </a:t>
            </a:r>
          </a:p>
          <a:p>
            <a:pPr>
              <a:buNone/>
            </a:pPr>
            <a:r>
              <a:rPr lang="el-GR" dirty="0" smtClean="0"/>
              <a:t>Σε γενικές γραμμές όμως είναι αναγκαίο να υπάρχει σταθερότητα και συνέπεια στο πλαίσιο του ρόλου. </a:t>
            </a:r>
          </a:p>
          <a:p>
            <a:pPr>
              <a:buNone/>
            </a:pPr>
            <a:r>
              <a:rPr lang="el-GR" dirty="0" smtClean="0"/>
              <a:t>Οι ξαφνικές αλλαγές στη στάση και τη συμπεριφορά του εκπαιδευτή-συντονιστή δημιουργούν σύγχυση, ανησυχία, άγχος και συγκρούσεις ανάμεσα στα μέλη της ομάδας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3.gstatic.com/images?q=tbn:ANd9GcTKG1ibR7CpOtfZ_rAyI6MljsPsRBEctCipIU2PNiCCT9XyEk5R5g"/>
          <p:cNvPicPr>
            <a:picLocks noChangeAspect="1" noChangeArrowheads="1"/>
          </p:cNvPicPr>
          <p:nvPr/>
        </p:nvPicPr>
        <p:blipFill>
          <a:blip r:embed="rId2" cstate="print"/>
          <a:srcRect/>
          <a:stretch>
            <a:fillRect/>
          </a:stretch>
        </p:blipFill>
        <p:spPr bwMode="auto">
          <a:xfrm>
            <a:off x="467544" y="404664"/>
            <a:ext cx="2619375" cy="1743076"/>
          </a:xfrm>
          <a:prstGeom prst="rect">
            <a:avLst/>
          </a:prstGeom>
          <a:noFill/>
        </p:spPr>
      </p:pic>
      <p:sp>
        <p:nvSpPr>
          <p:cNvPr id="3" name="2 - Ορθογώνιο"/>
          <p:cNvSpPr/>
          <p:nvPr/>
        </p:nvSpPr>
        <p:spPr>
          <a:xfrm>
            <a:off x="2286000" y="2551837"/>
            <a:ext cx="6462464" cy="2677656"/>
          </a:xfrm>
          <a:prstGeom prst="rect">
            <a:avLst/>
          </a:prstGeom>
        </p:spPr>
        <p:txBody>
          <a:bodyPr wrap="square">
            <a:spAutoFit/>
          </a:bodyPr>
          <a:lstStyle/>
          <a:p>
            <a:r>
              <a:rPr lang="el-GR" sz="2800" b="1" i="1" dirty="0" smtClean="0"/>
              <a:t>Τον ελεύθερο χρόνο συνήθως καθένας αξιοποιεί με εντελώς προσωπικό τρόπο, επιλέγοντας δραστηριότητες τέτοιες, ώστε να προσφέρει στον εαυτό του εσωτερική πληρότητα </a:t>
            </a:r>
            <a:br>
              <a:rPr lang="el-GR" sz="2800" b="1" i="1" dirty="0" smtClean="0"/>
            </a:br>
            <a:r>
              <a:rPr lang="el-GR" sz="2800" b="1" i="1" dirty="0" smtClean="0"/>
              <a:t>και κοινωνική και ψυχική ολοκλήρωση.</a:t>
            </a:r>
            <a:endParaRPr lang="el-GR" sz="28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fontScale="90000"/>
          </a:bodyPr>
          <a:lstStyle/>
          <a:p>
            <a:r>
              <a:rPr lang="el-GR" dirty="0" smtClean="0"/>
              <a:t>Οι κανόνες</a:t>
            </a:r>
            <a:endParaRPr lang="el-GR" dirty="0"/>
          </a:p>
        </p:txBody>
      </p:sp>
      <p:sp>
        <p:nvSpPr>
          <p:cNvPr id="3" name="2 - Θέση περιεχομένου"/>
          <p:cNvSpPr>
            <a:spLocks noGrp="1"/>
          </p:cNvSpPr>
          <p:nvPr>
            <p:ph idx="1"/>
          </p:nvPr>
        </p:nvSpPr>
        <p:spPr>
          <a:xfrm>
            <a:off x="251520" y="980728"/>
            <a:ext cx="8640960" cy="5877272"/>
          </a:xfrm>
        </p:spPr>
        <p:txBody>
          <a:bodyPr>
            <a:normAutofit fontScale="77500" lnSpcReduction="20000"/>
          </a:bodyPr>
          <a:lstStyle/>
          <a:p>
            <a:pPr>
              <a:buNone/>
            </a:pPr>
            <a:r>
              <a:rPr lang="el-GR" dirty="0" smtClean="0"/>
              <a:t>Οι κανόνες που διαμορφώνουν και ρυθμίζουν τη δουλειά με την ομάδα ορίζονται από τις πρώτες στιγμές της συνάντησης των μελών. Στην περίπτωση που ο εκπαιδευτής-συντονιστής διαπιστώνει ότι η ομάδα αλλάζει φάση τότε κάποιοι κανόνες επαναδιαπραγματεύονται ή διαμορφώνονται καινούργιοι ανάλογα με το στάδιο που βρίσκεται η ομάδα. </a:t>
            </a:r>
          </a:p>
          <a:p>
            <a:pPr>
              <a:buNone/>
            </a:pPr>
            <a:r>
              <a:rPr lang="el-GR" dirty="0" smtClean="0"/>
              <a:t>Τα ερωτήματα που αφορούν την κατανόηση των κανόνων σε μια ομάδα είναι τα εξής (Πολέμη-</a:t>
            </a:r>
            <a:r>
              <a:rPr lang="el-GR" dirty="0" err="1" smtClean="0"/>
              <a:t>Τοδούλο</a:t>
            </a:r>
            <a:r>
              <a:rPr lang="el-GR" dirty="0" smtClean="0"/>
              <a:t>υ Μ., σ. 168):</a:t>
            </a:r>
          </a:p>
          <a:p>
            <a:pPr>
              <a:buNone/>
            </a:pPr>
            <a:r>
              <a:rPr lang="el-GR" dirty="0" smtClean="0"/>
              <a:t>y Ποιοι είναι οι κανόνες;</a:t>
            </a:r>
          </a:p>
          <a:p>
            <a:pPr>
              <a:buNone/>
            </a:pPr>
            <a:r>
              <a:rPr lang="el-GR" dirty="0" smtClean="0"/>
              <a:t>y Πόσο επιτρέπεται στα μέλη να παραβιάζουν ή να αλλάζουν τους κανόνες; </a:t>
            </a:r>
          </a:p>
          <a:p>
            <a:pPr>
              <a:buNone/>
            </a:pPr>
            <a:r>
              <a:rPr lang="el-GR" dirty="0" smtClean="0"/>
              <a:t>y Είναι κανόνες που επιβάλλονται από το οργανωτικό πλαίσιο ή είναι κανόνες που θέτουν τα άμεσα ενδιαφερόμενα μέλη και ο εκπαιδευτής-συντονιστής;</a:t>
            </a:r>
          </a:p>
          <a:p>
            <a:pPr>
              <a:buNone/>
            </a:pPr>
            <a:r>
              <a:rPr lang="el-GR" dirty="0" smtClean="0"/>
              <a:t>y Είναι οι κανόνες σαφείς και κατανοητοί από όλους;</a:t>
            </a:r>
          </a:p>
          <a:p>
            <a:pPr>
              <a:buNone/>
            </a:pPr>
            <a:r>
              <a:rPr lang="el-GR" dirty="0" smtClean="0"/>
              <a:t>y Υπάρχουν διαφορές ανάμεσα στα μέλη και στον τρόπο που αντιλαμβάνονται τους κανόνες;</a:t>
            </a:r>
            <a:endParaRPr lang="el-G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dirty="0" smtClean="0"/>
              <a:t>Ο εμψυχωτής</a:t>
            </a:r>
            <a:endParaRPr lang="el-GR" dirty="0"/>
          </a:p>
        </p:txBody>
      </p:sp>
      <p:sp>
        <p:nvSpPr>
          <p:cNvPr id="3" name="2 - Θέση περιεχομένου"/>
          <p:cNvSpPr>
            <a:spLocks noGrp="1"/>
          </p:cNvSpPr>
          <p:nvPr>
            <p:ph idx="1"/>
          </p:nvPr>
        </p:nvSpPr>
        <p:spPr>
          <a:xfrm>
            <a:off x="457200" y="1196752"/>
            <a:ext cx="8229600" cy="4929411"/>
          </a:xfrm>
        </p:spPr>
        <p:txBody>
          <a:bodyPr>
            <a:normAutofit/>
          </a:bodyPr>
          <a:lstStyle/>
          <a:p>
            <a:pPr>
              <a:buNone/>
            </a:pPr>
            <a:r>
              <a:rPr lang="el-GR" dirty="0" smtClean="0"/>
              <a:t>«Εμψύχωση είναι η ανάπτυξη της δημιουργικής έκφρασης και των δεξιοτήτων μέσα από σχέσεις που βασίζονται στη </a:t>
            </a:r>
            <a:r>
              <a:rPr lang="el-GR" dirty="0" err="1" smtClean="0"/>
              <a:t>συνεργατικότητα</a:t>
            </a:r>
            <a:r>
              <a:rPr lang="el-GR" dirty="0" smtClean="0"/>
              <a:t>, την πρωτοβουλία και την αμοιβαία εμπιστοσύνη. Εμψύχωση είναι ακόμα η κινητοποίηση μιας ομάδας προς την κατεύθυνση ενός στόχου, η προσέγγιση του οποίου σηματοδοτεί την ενεργητική παρουσία της ομάδας στην κοινωνία»</a:t>
            </a:r>
            <a:endParaRPr lang="el-G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066"/>
          </a:xfrm>
        </p:spPr>
        <p:txBody>
          <a:bodyPr>
            <a:normAutofit/>
          </a:bodyPr>
          <a:lstStyle/>
          <a:p>
            <a:pPr algn="l"/>
            <a:r>
              <a:rPr lang="el-GR" sz="2400" dirty="0" smtClean="0"/>
              <a:t>Ο εμψυχωτής</a:t>
            </a:r>
            <a:endParaRPr lang="el-GR" sz="2400" dirty="0"/>
          </a:p>
        </p:txBody>
      </p:sp>
      <p:sp>
        <p:nvSpPr>
          <p:cNvPr id="3" name="2 - Θέση περιεχομένου"/>
          <p:cNvSpPr>
            <a:spLocks noGrp="1"/>
          </p:cNvSpPr>
          <p:nvPr>
            <p:ph idx="1"/>
          </p:nvPr>
        </p:nvSpPr>
        <p:spPr>
          <a:xfrm>
            <a:off x="251520" y="836712"/>
            <a:ext cx="8723312" cy="5289451"/>
          </a:xfrm>
        </p:spPr>
        <p:txBody>
          <a:bodyPr>
            <a:noAutofit/>
          </a:bodyPr>
          <a:lstStyle/>
          <a:p>
            <a:r>
              <a:rPr lang="el-GR" sz="2400" dirty="0" err="1" smtClean="0"/>
              <a:t>Ποάγεται</a:t>
            </a:r>
            <a:r>
              <a:rPr lang="el-GR" sz="2400" dirty="0" smtClean="0"/>
              <a:t> η ολοκληρωμένη ανάπτυξη της προσωπικότητας των συμμετεχόντων.</a:t>
            </a:r>
          </a:p>
          <a:p>
            <a:r>
              <a:rPr lang="el-GR" sz="2400" dirty="0" smtClean="0"/>
              <a:t> Ενθαρρύνεται μια καινούρια σχέση με τη διεργασία της μάθησης (ο εμψυχωτής δεν μεταδίδει γνώσεις, αλλά μέσα από μια ποικιλία παρεμβάσεων αξιοποιεί τους συμμετέχοντες με στόχο να προωθηθεί η μεταξύ τους αλληλεπίδραση και αν πραγματοποιηθούν κοινές επιδιώξεις).</a:t>
            </a:r>
          </a:p>
          <a:p>
            <a:r>
              <a:rPr lang="el-GR" sz="2400" dirty="0" smtClean="0"/>
              <a:t>y Ενθαρρύνεται μια καινούρια μέθοδος οργάνωσης / συντονισμού των δραστηριοτήτων των συμμετεχόντων (δεν παρέχονται «λύσεις», αλλά υποκινούνται οι ίδιοι να συμβάλουν στο σχεδιασμό των δραστηριοτήτων τους).</a:t>
            </a:r>
          </a:p>
          <a:p>
            <a:r>
              <a:rPr lang="el-GR" sz="2400" dirty="0" smtClean="0"/>
              <a:t>y Συνειδητοποιείται η θετική δυναμική μιας συλλογικής προσπάθειας και αξιοποιούνται όλες οι δυνάμεις και ικανότητες των συμμετεχόντων, καθώς και των κοινωνικών φορέων που τους περιβάλλουν.</a:t>
            </a:r>
            <a:endParaRPr lang="el-GR" sz="24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b="1" dirty="0"/>
              <a:t>Μαθαίνουμε κάνοντας… </a:t>
            </a:r>
            <a:endParaRPr lang="el-GR" dirty="0"/>
          </a:p>
        </p:txBody>
      </p:sp>
      <p:sp>
        <p:nvSpPr>
          <p:cNvPr id="3" name="2 - Θέση περιεχομένου"/>
          <p:cNvSpPr>
            <a:spLocks noGrp="1"/>
          </p:cNvSpPr>
          <p:nvPr>
            <p:ph idx="1"/>
          </p:nvPr>
        </p:nvSpPr>
        <p:spPr>
          <a:xfrm>
            <a:off x="0" y="1268760"/>
            <a:ext cx="9144000" cy="558924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fontAlgn="base"/>
            <a:r>
              <a:rPr lang="el-GR" b="1" u="sng" dirty="0" smtClean="0"/>
              <a:t>Κατασκευάζουμε αντικείμενα</a:t>
            </a:r>
            <a:r>
              <a:rPr lang="el-GR" u="sng" dirty="0" smtClean="0"/>
              <a:t>: </a:t>
            </a:r>
            <a:endParaRPr lang="en-US" u="sng" dirty="0" smtClean="0"/>
          </a:p>
          <a:p>
            <a:pPr fontAlgn="base">
              <a:buNone/>
            </a:pPr>
            <a:r>
              <a:rPr lang="el-GR" dirty="0" smtClean="0"/>
              <a:t>Δίνουμε στα παιδιά να κατασκευάσουν κάτι ή να συναρμολογήσουν κάτι, κομμάτι κομμάτι.</a:t>
            </a:r>
          </a:p>
          <a:p>
            <a:pPr fontAlgn="base"/>
            <a:r>
              <a:rPr lang="el-GR" b="1" u="sng" dirty="0" smtClean="0"/>
              <a:t>Συνεχίζουμε μια ιστορία</a:t>
            </a:r>
            <a:r>
              <a:rPr lang="el-GR" u="sng" dirty="0" smtClean="0"/>
              <a:t>:</a:t>
            </a:r>
            <a:endParaRPr lang="en-US" u="sng" dirty="0" smtClean="0"/>
          </a:p>
          <a:p>
            <a:pPr fontAlgn="base">
              <a:buNone/>
            </a:pPr>
            <a:r>
              <a:rPr lang="el-GR" dirty="0" smtClean="0"/>
              <a:t> Ένα παιδί ξεκινά να διηγείται μια ιστορία και καλούνται τα υπόλοιπα να τη συνεχίσουν ή και να την ολοκληρώσουν.</a:t>
            </a:r>
          </a:p>
          <a:p>
            <a:pPr fontAlgn="base"/>
            <a:r>
              <a:rPr lang="el-GR" b="1" u="sng" dirty="0" err="1" smtClean="0"/>
              <a:t>Kάνουμε</a:t>
            </a:r>
            <a:r>
              <a:rPr lang="el-GR" b="1" u="sng" dirty="0" smtClean="0"/>
              <a:t> ερωτήσεις ανοιχτού τύπου</a:t>
            </a:r>
            <a:r>
              <a:rPr lang="el-GR" u="sng" dirty="0" smtClean="0"/>
              <a:t>: </a:t>
            </a:r>
            <a:endParaRPr lang="en-US" u="sng" dirty="0" smtClean="0"/>
          </a:p>
          <a:p>
            <a:pPr fontAlgn="base">
              <a:buNone/>
            </a:pPr>
            <a:r>
              <a:rPr lang="el-GR" dirty="0" smtClean="0"/>
              <a:t>Μπορούμε να δείξουμε στα παιδιά μια εικόνα και να τους ζητήσουμε να μας απαντήσουν σε ερωτήσεις: «Τι πιστεύετε ότι κάνουν οι άνθρωποι που βλέπετε, τι μπορεί να συζητούν, τι θα συνέβαινε, αν…;».</a:t>
            </a:r>
          </a:p>
          <a:p>
            <a:pPr>
              <a:buNone/>
            </a:pPr>
            <a:endParaRPr lang="el-G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fontAlgn="base">
              <a:buFont typeface="Arial" pitchFamily="34" charset="0"/>
              <a:buChar char="•"/>
            </a:pPr>
            <a:r>
              <a:rPr lang="el-GR" sz="3200" b="1" u="sng" dirty="0" smtClean="0"/>
              <a:t> </a:t>
            </a:r>
            <a:r>
              <a:rPr lang="el-GR" sz="3200" b="1" u="sng" dirty="0" err="1" smtClean="0"/>
              <a:t>Kάνουμε</a:t>
            </a:r>
            <a:r>
              <a:rPr lang="el-GR" sz="3200" b="1" u="sng" dirty="0" smtClean="0"/>
              <a:t> </a:t>
            </a:r>
            <a:r>
              <a:rPr lang="el-GR" sz="3200" b="1" u="sng" dirty="0"/>
              <a:t>ερωτήσεις που μπορεί να έχουν πολλές απαντήσεις</a:t>
            </a:r>
            <a:r>
              <a:rPr lang="el-GR" sz="3200" dirty="0"/>
              <a:t>: </a:t>
            </a:r>
            <a:endParaRPr lang="en-US" sz="3200" dirty="0" smtClean="0"/>
          </a:p>
          <a:p>
            <a:pPr fontAlgn="base"/>
            <a:endParaRPr lang="en-US" sz="3200" dirty="0" smtClean="0"/>
          </a:p>
          <a:p>
            <a:pPr fontAlgn="base"/>
            <a:r>
              <a:rPr lang="el-GR" sz="3200" dirty="0" smtClean="0"/>
              <a:t>Θέτουμε </a:t>
            </a:r>
            <a:r>
              <a:rPr lang="el-GR" sz="3200" dirty="0"/>
              <a:t>σαν θέμα συζήτησης το νερό ή τη φωτιά ή τα αυτοκίνητα και ζητάμε να μας δώσουν πολλές ασυνήθιστες χρήσεις αυτών</a:t>
            </a:r>
            <a:r>
              <a:rPr lang="el-GR" sz="3200" dirty="0" smtClean="0"/>
              <a:t>.</a:t>
            </a:r>
            <a:endParaRPr lang="en-US" sz="3200" dirty="0" smtClean="0"/>
          </a:p>
          <a:p>
            <a:pPr fontAlgn="base"/>
            <a:endParaRPr lang="el-GR" sz="3200" dirty="0"/>
          </a:p>
          <a:p>
            <a:pPr fontAlgn="base">
              <a:buFont typeface="Arial" pitchFamily="34" charset="0"/>
              <a:buChar char="•"/>
            </a:pPr>
            <a:r>
              <a:rPr lang="el-GR" sz="3200" b="1" dirty="0" smtClean="0"/>
              <a:t> </a:t>
            </a:r>
            <a:r>
              <a:rPr lang="el-GR" sz="3200" b="1" u="sng" dirty="0" smtClean="0"/>
              <a:t>Κάνουμε </a:t>
            </a:r>
            <a:r>
              <a:rPr lang="el-GR" sz="3200" b="1" u="sng" dirty="0"/>
              <a:t>ερωτήσεις που εξάπτουν τη φαντασία των παιδιών</a:t>
            </a:r>
            <a:r>
              <a:rPr lang="el-GR" sz="3200" u="sng" dirty="0"/>
              <a:t>. </a:t>
            </a:r>
            <a:endParaRPr lang="en-US" sz="3200" u="sng" dirty="0" smtClean="0"/>
          </a:p>
          <a:p>
            <a:pPr fontAlgn="base"/>
            <a:endParaRPr lang="en-US" sz="3200" dirty="0" smtClean="0"/>
          </a:p>
          <a:p>
            <a:pPr fontAlgn="base"/>
            <a:r>
              <a:rPr lang="el-GR" sz="3200" dirty="0" smtClean="0"/>
              <a:t>Σαν </a:t>
            </a:r>
            <a:r>
              <a:rPr lang="el-GR" sz="3200" dirty="0" smtClean="0"/>
              <a:t>παράδειγμα</a:t>
            </a:r>
            <a:r>
              <a:rPr lang="el-GR" sz="3200" dirty="0" smtClean="0"/>
              <a:t>:</a:t>
            </a:r>
          </a:p>
          <a:p>
            <a:pPr fontAlgn="base"/>
            <a:r>
              <a:rPr lang="el-GR" sz="3200" dirty="0" smtClean="0"/>
              <a:t> </a:t>
            </a:r>
            <a:r>
              <a:rPr lang="el-GR" sz="3200" dirty="0"/>
              <a:t>τι θα συνέβαινε αν τα δέντρα ήταν μπλε ή στην έρημο υπήρχε νερό ή αν η έλλειψη βαρύτητας επικρατούσε και στο γήινο περιβάλλον</a:t>
            </a:r>
            <a:r>
              <a:rPr lang="el-GR" sz="3200" dirty="0" smtClean="0"/>
              <a:t>;</a:t>
            </a:r>
            <a:endParaRPr lang="el-GR" sz="3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fontAlgn="base">
              <a:buFont typeface="Arial" pitchFamily="34" charset="0"/>
              <a:buChar char="•"/>
            </a:pPr>
            <a:r>
              <a:rPr lang="el-GR" sz="3200" b="1" dirty="0" smtClean="0"/>
              <a:t> </a:t>
            </a:r>
            <a:r>
              <a:rPr lang="el-GR" sz="3200" b="1" u="sng" dirty="0" smtClean="0"/>
              <a:t>Μιμούμαστε</a:t>
            </a:r>
            <a:r>
              <a:rPr lang="el-GR" sz="3200" b="1" u="sng" dirty="0"/>
              <a:t>: </a:t>
            </a:r>
            <a:endParaRPr lang="el-GR" sz="3200" b="1" u="sng" dirty="0" smtClean="0"/>
          </a:p>
          <a:p>
            <a:pPr fontAlgn="base"/>
            <a:r>
              <a:rPr lang="el-GR" sz="3200" dirty="0"/>
              <a:t> </a:t>
            </a:r>
            <a:r>
              <a:rPr lang="el-GR" sz="3200" dirty="0" err="1"/>
              <a:t>Kαλούμε</a:t>
            </a:r>
            <a:r>
              <a:rPr lang="el-GR" sz="3200" dirty="0"/>
              <a:t> τους μαθητές μας να μιμηθούν ζώα, μηχανές, ανθρώπους που συναντούν στην καθημερινότητά </a:t>
            </a:r>
            <a:r>
              <a:rPr lang="el-GR" sz="3200" dirty="0" smtClean="0"/>
              <a:t>τους.</a:t>
            </a:r>
          </a:p>
          <a:p>
            <a:pPr fontAlgn="base"/>
            <a:endParaRPr lang="el-GR" sz="3200" dirty="0" smtClean="0"/>
          </a:p>
          <a:p>
            <a:pPr fontAlgn="base">
              <a:buFont typeface="Arial" pitchFamily="34" charset="0"/>
              <a:buChar char="•"/>
            </a:pPr>
            <a:r>
              <a:rPr lang="el-GR" sz="3200" b="1" dirty="0" smtClean="0"/>
              <a:t> </a:t>
            </a:r>
            <a:r>
              <a:rPr lang="el-GR" sz="3200" b="1" u="sng" dirty="0" smtClean="0"/>
              <a:t>Μαντεύουμε </a:t>
            </a:r>
            <a:r>
              <a:rPr lang="el-GR" sz="3200" b="1" u="sng" dirty="0"/>
              <a:t>τι είναι</a:t>
            </a:r>
            <a:r>
              <a:rPr lang="el-GR" sz="3200" b="1" u="sng" dirty="0" smtClean="0"/>
              <a:t>:</a:t>
            </a:r>
          </a:p>
          <a:p>
            <a:pPr fontAlgn="base"/>
            <a:r>
              <a:rPr lang="el-GR" sz="3200" dirty="0"/>
              <a:t> Ένα παιδί χωρίς να μιλάει μιμείται ή αναπαριστά κάτι και τα υπόλοιπα προσπαθούν να μαντέψουν</a:t>
            </a:r>
            <a:r>
              <a:rPr lang="el-GR" sz="3200" dirty="0" smtClean="0"/>
              <a:t>.</a:t>
            </a:r>
          </a:p>
          <a:p>
            <a:pPr fontAlgn="base"/>
            <a:endParaRPr lang="el-GR" sz="3200" dirty="0"/>
          </a:p>
          <a:p>
            <a:pPr fontAlgn="base">
              <a:buFont typeface="Arial" pitchFamily="34" charset="0"/>
              <a:buChar char="•"/>
            </a:pPr>
            <a:r>
              <a:rPr lang="el-GR" sz="3200" b="1" dirty="0" smtClean="0"/>
              <a:t> </a:t>
            </a:r>
            <a:r>
              <a:rPr lang="el-GR" sz="3200" b="1" u="sng" dirty="0" smtClean="0"/>
              <a:t>Κατασκευάζουμε</a:t>
            </a:r>
            <a:r>
              <a:rPr lang="el-GR" sz="3200" b="1" u="sng" dirty="0"/>
              <a:t>:</a:t>
            </a:r>
            <a:r>
              <a:rPr lang="el-GR" sz="3200" u="sng" dirty="0"/>
              <a:t> </a:t>
            </a:r>
            <a:endParaRPr lang="en-US" sz="3200" u="sng" dirty="0" smtClean="0"/>
          </a:p>
          <a:p>
            <a:pPr fontAlgn="base"/>
            <a:r>
              <a:rPr lang="el-GR" sz="3200" dirty="0" smtClean="0"/>
              <a:t>Προτρέπουμε </a:t>
            </a:r>
            <a:r>
              <a:rPr lang="el-GR" sz="3200" dirty="0"/>
              <a:t>τα παιδιά να χτίσουν κάστρα στην άμμο, </a:t>
            </a:r>
            <a:endParaRPr lang="el-GR" sz="3200" dirty="0" smtClean="0"/>
          </a:p>
          <a:p>
            <a:pPr fontAlgn="base"/>
            <a:r>
              <a:rPr lang="el-GR" sz="3200" dirty="0" smtClean="0"/>
              <a:t>να </a:t>
            </a:r>
            <a:r>
              <a:rPr lang="el-GR" sz="3200" dirty="0"/>
              <a:t>κατασκευάσουν αντικείμενα με πηλό ή άλλα υλικά.</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865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fontAlgn="base">
              <a:buFont typeface="Arial" pitchFamily="34" charset="0"/>
              <a:buChar char="•"/>
            </a:pPr>
            <a:r>
              <a:rPr lang="el-GR" sz="3200" b="1" dirty="0" smtClean="0"/>
              <a:t> </a:t>
            </a:r>
            <a:r>
              <a:rPr lang="el-GR" sz="3200" b="1" u="sng" dirty="0" smtClean="0"/>
              <a:t>Δραματοποιούμε</a:t>
            </a:r>
            <a:r>
              <a:rPr lang="el-GR" sz="3200" u="sng" dirty="0" smtClean="0"/>
              <a:t>: </a:t>
            </a:r>
            <a:endParaRPr lang="en-US" sz="3200" u="sng" dirty="0" smtClean="0"/>
          </a:p>
          <a:p>
            <a:pPr fontAlgn="base"/>
            <a:r>
              <a:rPr lang="el-GR" sz="3200" dirty="0" smtClean="0"/>
              <a:t>Ζητάμε από τους μαθητές να μετατρέψουν ένα λογοτεχνικό κείμενο σε μια θεατρική παράσταση.</a:t>
            </a:r>
            <a:endParaRPr lang="en-US" sz="3200" dirty="0" smtClean="0"/>
          </a:p>
          <a:p>
            <a:pPr fontAlgn="base"/>
            <a:endParaRPr lang="el-GR" sz="3200" dirty="0" smtClean="0"/>
          </a:p>
          <a:p>
            <a:pPr fontAlgn="base">
              <a:buFont typeface="Arial" pitchFamily="34" charset="0"/>
              <a:buChar char="•"/>
            </a:pPr>
            <a:r>
              <a:rPr lang="el-GR" sz="3200" b="1" dirty="0" smtClean="0"/>
              <a:t> </a:t>
            </a:r>
            <a:r>
              <a:rPr lang="el-GR" sz="3200" b="1" u="sng" dirty="0" smtClean="0"/>
              <a:t>Παίζουμε ρόλους:</a:t>
            </a:r>
            <a:r>
              <a:rPr lang="el-GR" sz="3200" u="sng" dirty="0" smtClean="0"/>
              <a:t> </a:t>
            </a:r>
            <a:endParaRPr lang="en-US" sz="3200" u="sng" dirty="0" smtClean="0"/>
          </a:p>
          <a:p>
            <a:pPr fontAlgn="base"/>
            <a:r>
              <a:rPr lang="el-GR" sz="3200" dirty="0" smtClean="0"/>
              <a:t>Οι μαθητές μπορεί στα πλαίσια ενός μαθήματος ή μιας </a:t>
            </a:r>
            <a:r>
              <a:rPr lang="el-GR" sz="3200" dirty="0" err="1" smtClean="0"/>
              <a:t>διαθεματικής</a:t>
            </a:r>
            <a:r>
              <a:rPr lang="el-GR" sz="3200" dirty="0" smtClean="0"/>
              <a:t> προσέγγισης να υποδυθούν </a:t>
            </a:r>
            <a:r>
              <a:rPr lang="el-GR" sz="3200" dirty="0" smtClean="0"/>
              <a:t>ρόλους</a:t>
            </a:r>
            <a:r>
              <a:rPr lang="el-GR" sz="3200" dirty="0" smtClean="0"/>
              <a:t>. </a:t>
            </a:r>
            <a:r>
              <a:rPr lang="el-GR" sz="3200" dirty="0" smtClean="0"/>
              <a:t> </a:t>
            </a:r>
          </a:p>
          <a:p>
            <a:pPr fontAlgn="base"/>
            <a:r>
              <a:rPr lang="el-GR" sz="3200" dirty="0" smtClean="0"/>
              <a:t>Π</a:t>
            </a:r>
            <a:r>
              <a:rPr lang="el-GR" sz="3200" dirty="0" smtClean="0"/>
              <a:t>αράδειγμα</a:t>
            </a:r>
            <a:r>
              <a:rPr lang="el-GR" sz="3200" dirty="0" smtClean="0"/>
              <a:t>: </a:t>
            </a:r>
            <a:endParaRPr lang="el-GR" sz="3200" dirty="0" smtClean="0"/>
          </a:p>
          <a:p>
            <a:pPr fontAlgn="base"/>
            <a:r>
              <a:rPr lang="el-GR" sz="3200" dirty="0" smtClean="0"/>
              <a:t>επεξεργαζόμαστε </a:t>
            </a:r>
            <a:r>
              <a:rPr lang="el-GR" sz="3200" dirty="0" smtClean="0"/>
              <a:t>μια επετειακή ενότητα, </a:t>
            </a:r>
            <a:endParaRPr lang="el-GR" sz="3200" dirty="0" smtClean="0"/>
          </a:p>
          <a:p>
            <a:pPr fontAlgn="base"/>
            <a:r>
              <a:rPr lang="el-GR" sz="3200" dirty="0" smtClean="0"/>
              <a:t>την </a:t>
            </a:r>
            <a:r>
              <a:rPr lang="el-GR" sz="3200" dirty="0" smtClean="0"/>
              <a:t>ενότητα της 25ης Μαρτίου και καλούμε τους μαθητές μας να υποδυθούν ρόλους, </a:t>
            </a:r>
            <a:endParaRPr lang="el-GR" sz="3200" dirty="0" smtClean="0"/>
          </a:p>
          <a:p>
            <a:pPr fontAlgn="base"/>
            <a:r>
              <a:rPr lang="el-GR" sz="3200" dirty="0" smtClean="0"/>
              <a:t>όπως </a:t>
            </a:r>
            <a:r>
              <a:rPr lang="el-GR" sz="3200" dirty="0" smtClean="0"/>
              <a:t>του Κολοκοτρώνη, του Παπαφλέσσα, του Καραϊσκάκη.</a:t>
            </a:r>
            <a:endParaRPr lang="el-GR" sz="32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24744"/>
          </a:xfrm>
        </p:spPr>
        <p:style>
          <a:lnRef idx="1">
            <a:schemeClr val="accent3"/>
          </a:lnRef>
          <a:fillRef idx="2">
            <a:schemeClr val="accent3"/>
          </a:fillRef>
          <a:effectRef idx="1">
            <a:schemeClr val="accent3"/>
          </a:effectRef>
          <a:fontRef idx="minor">
            <a:schemeClr val="dk1"/>
          </a:fontRef>
        </p:style>
        <p:txBody>
          <a:bodyPr>
            <a:noAutofit/>
          </a:bodyPr>
          <a:lstStyle/>
          <a:p>
            <a:r>
              <a:rPr lang="el-GR" sz="3200" dirty="0" smtClean="0">
                <a:solidFill>
                  <a:srgbClr val="FF0000"/>
                </a:solidFill>
              </a:rPr>
              <a:t/>
            </a:r>
            <a:br>
              <a:rPr lang="el-GR" sz="3200" dirty="0" smtClean="0">
                <a:solidFill>
                  <a:srgbClr val="FF0000"/>
                </a:solidFill>
              </a:rPr>
            </a:br>
            <a:r>
              <a:rPr lang="el-GR" sz="3200" dirty="0" smtClean="0">
                <a:solidFill>
                  <a:srgbClr val="FF0000"/>
                </a:solidFill>
              </a:rPr>
              <a:t>Μαθησιακά </a:t>
            </a:r>
            <a:r>
              <a:rPr lang="el-GR" sz="3200" dirty="0" smtClean="0">
                <a:solidFill>
                  <a:srgbClr val="FF0000"/>
                </a:solidFill>
              </a:rPr>
              <a:t>στυλ και δημιουργικότητα σε άτομα με δυσλεξία</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0" y="1124744"/>
            <a:ext cx="9144000" cy="5733256"/>
          </a:xfrm>
        </p:spPr>
        <p:style>
          <a:lnRef idx="1">
            <a:schemeClr val="accent3"/>
          </a:lnRef>
          <a:fillRef idx="2">
            <a:schemeClr val="accent3"/>
          </a:fillRef>
          <a:effectRef idx="1">
            <a:schemeClr val="accent3"/>
          </a:effectRef>
          <a:fontRef idx="minor">
            <a:schemeClr val="dk1"/>
          </a:fontRef>
        </p:style>
        <p:txBody>
          <a:bodyPr>
            <a:normAutofit/>
          </a:bodyPr>
          <a:lstStyle/>
          <a:p>
            <a:pPr>
              <a:buNone/>
            </a:pPr>
            <a:r>
              <a:rPr lang="el-GR" dirty="0" smtClean="0"/>
              <a:t>Σε σχέση λοιπόν με το </a:t>
            </a:r>
            <a:r>
              <a:rPr lang="el-GR" u="sng" dirty="0" smtClean="0"/>
              <a:t>μαθησιακό στυλ </a:t>
            </a:r>
            <a:r>
              <a:rPr lang="el-GR" dirty="0" smtClean="0"/>
              <a:t>και την </a:t>
            </a:r>
            <a:r>
              <a:rPr lang="el-GR" u="sng" dirty="0" smtClean="0"/>
              <a:t>δημιουργικότητα,</a:t>
            </a:r>
            <a:r>
              <a:rPr lang="el-GR" dirty="0" smtClean="0"/>
              <a:t> οι </a:t>
            </a:r>
            <a:r>
              <a:rPr lang="el-GR" dirty="0" err="1" smtClean="0"/>
              <a:t>Treffinger</a:t>
            </a:r>
            <a:r>
              <a:rPr lang="el-GR" dirty="0" smtClean="0"/>
              <a:t> </a:t>
            </a:r>
            <a:r>
              <a:rPr lang="el-GR" dirty="0" err="1" smtClean="0"/>
              <a:t>and</a:t>
            </a:r>
            <a:r>
              <a:rPr lang="el-GR" dirty="0" smtClean="0"/>
              <a:t> </a:t>
            </a:r>
            <a:r>
              <a:rPr lang="el-GR" dirty="0" err="1" smtClean="0"/>
              <a:t>Selby</a:t>
            </a:r>
            <a:r>
              <a:rPr lang="el-GR" dirty="0" smtClean="0"/>
              <a:t> έφτιαξαν τα τέσσερα βασικά συστατικά της δημιουργικότητας, μέσα από πρακτικές εφαρμογές σε μαθησιακές καταστάσεις.</a:t>
            </a:r>
          </a:p>
          <a:p>
            <a:pPr marL="514350" indent="-514350">
              <a:buAutoNum type="arabicPeriod"/>
            </a:pPr>
            <a:r>
              <a:rPr lang="el-GR" u="sng" dirty="0" smtClean="0"/>
              <a:t>Χαρακτηριστικά </a:t>
            </a:r>
            <a:r>
              <a:rPr lang="el-GR" dirty="0" smtClean="0"/>
              <a:t>– </a:t>
            </a:r>
            <a:r>
              <a:rPr lang="el-GR" u="sng" dirty="0" smtClean="0"/>
              <a:t>Πως είμαι δημιουργικός</a:t>
            </a:r>
            <a:r>
              <a:rPr lang="el-GR" dirty="0" smtClean="0"/>
              <a:t>; </a:t>
            </a:r>
          </a:p>
          <a:p>
            <a:pPr marL="514350" indent="-514350">
              <a:buNone/>
            </a:pPr>
            <a:r>
              <a:rPr lang="el-GR" dirty="0" smtClean="0"/>
              <a:t>Πως μπορώ να δημιουργήσω ένα μαθησιακό ή επαγγελματικό περιβάλλον που μπορεί να μου βγάλει τον καλύτερο εαυτό μου;</a:t>
            </a:r>
            <a:endParaRPr lang="el-G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399170" cy="778674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l-GR" sz="2800" dirty="0" smtClean="0"/>
              <a:t>2. </a:t>
            </a:r>
            <a:r>
              <a:rPr lang="el-GR" sz="2800" u="sng" dirty="0" smtClean="0"/>
              <a:t>Πράξεις</a:t>
            </a:r>
          </a:p>
          <a:p>
            <a:pPr>
              <a:buFont typeface="Wingdings" pitchFamily="2" charset="2"/>
              <a:buChar char="ü"/>
            </a:pPr>
            <a:r>
              <a:rPr lang="el-GR" sz="2400" dirty="0" smtClean="0"/>
              <a:t>Πως μπορώ να χρησιμοποιήσω καλύτερα τις επιλογές μου</a:t>
            </a:r>
          </a:p>
          <a:p>
            <a:pPr>
              <a:buFont typeface="Wingdings" pitchFamily="2" charset="2"/>
              <a:buChar char="ü"/>
            </a:pPr>
            <a:r>
              <a:rPr lang="el-GR" sz="2400" dirty="0" smtClean="0"/>
              <a:t>Γιατί μερικές στρατηγικές αποδίδουν περισσότερο από άλλες</a:t>
            </a:r>
          </a:p>
          <a:p>
            <a:pPr>
              <a:buFont typeface="Wingdings" pitchFamily="2" charset="2"/>
              <a:buChar char="ü"/>
            </a:pPr>
            <a:r>
              <a:rPr lang="el-GR" sz="2400" dirty="0" smtClean="0"/>
              <a:t> Γιατί μερικές συνθήκες κάνουν πιο δύσκολη την μάθηση και την </a:t>
            </a:r>
          </a:p>
          <a:p>
            <a:r>
              <a:rPr lang="el-GR" sz="2400" dirty="0" smtClean="0"/>
              <a:t>χρήση στρατηγικών</a:t>
            </a:r>
          </a:p>
          <a:p>
            <a:endParaRPr lang="el-GR" sz="2400" dirty="0" smtClean="0"/>
          </a:p>
          <a:p>
            <a:r>
              <a:rPr lang="el-GR" sz="2400" dirty="0" smtClean="0"/>
              <a:t>3</a:t>
            </a:r>
            <a:r>
              <a:rPr lang="el-GR" sz="2400" u="sng" dirty="0" smtClean="0"/>
              <a:t>. </a:t>
            </a:r>
            <a:r>
              <a:rPr lang="el-GR" sz="2800" u="sng" dirty="0" smtClean="0"/>
              <a:t>Περιεχόμενη – ποιες περιβαλλοντολογικές συνθήκες μοιάζουν να επιβραδύνουν την επίδοσή μου</a:t>
            </a:r>
          </a:p>
          <a:p>
            <a:pPr>
              <a:buFont typeface="Wingdings" pitchFamily="2" charset="2"/>
              <a:buChar char="ü"/>
            </a:pPr>
            <a:r>
              <a:rPr lang="el-GR" sz="2400" dirty="0" smtClean="0"/>
              <a:t> ποιές συνθήκες με εμποδίζουν</a:t>
            </a:r>
          </a:p>
          <a:p>
            <a:pPr>
              <a:buFont typeface="Wingdings" pitchFamily="2" charset="2"/>
              <a:buChar char="ü"/>
            </a:pPr>
            <a:r>
              <a:rPr lang="el-GR" sz="2400" dirty="0" smtClean="0"/>
              <a:t>πως μπορώ να βοηθήσω καλύτερα μια ομάδα</a:t>
            </a:r>
          </a:p>
          <a:p>
            <a:endParaRPr lang="el-GR" sz="2400" dirty="0" smtClean="0"/>
          </a:p>
          <a:p>
            <a:r>
              <a:rPr lang="el-GR" sz="2400" dirty="0" smtClean="0"/>
              <a:t>4</a:t>
            </a:r>
            <a:r>
              <a:rPr lang="el-GR" sz="2800" dirty="0" smtClean="0"/>
              <a:t>. </a:t>
            </a:r>
            <a:r>
              <a:rPr lang="el-GR" sz="2800" u="sng" dirty="0" smtClean="0"/>
              <a:t>Αποτελέσματα- σε ποιόν τομέα από όλους μπορεί να χρειαστώ την βοήθεια ή την βοήθεια άλλων.</a:t>
            </a:r>
          </a:p>
          <a:p>
            <a:pPr>
              <a:buFont typeface="Wingdings" pitchFamily="2" charset="2"/>
              <a:buChar char="ü"/>
            </a:pPr>
            <a:r>
              <a:rPr lang="el-GR" sz="2400" dirty="0" smtClean="0"/>
              <a:t>Πως θα ξέρω ότι έχω φτάσει στον στόχο</a:t>
            </a:r>
          </a:p>
          <a:p>
            <a:pPr>
              <a:buFont typeface="Wingdings" pitchFamily="2" charset="2"/>
              <a:buChar char="ü"/>
            </a:pPr>
            <a:r>
              <a:rPr lang="el-GR" sz="2400" dirty="0" smtClean="0"/>
              <a:t> Πως μπορώ να επιτύχω το δικό μου στυλ, για να επιτύχω τον στόχο </a:t>
            </a:r>
          </a:p>
          <a:p>
            <a:r>
              <a:rPr lang="el-GR" sz="2400" dirty="0" smtClean="0"/>
              <a:t>μου</a:t>
            </a:r>
          </a:p>
          <a:p>
            <a:endParaRPr lang="el-GR" sz="2400" dirty="0" smtClean="0"/>
          </a:p>
          <a:p>
            <a:endParaRPr lang="el-GR" sz="2400" dirty="0" smtClean="0"/>
          </a:p>
          <a:p>
            <a:endParaRPr lang="el-GR" sz="2400" dirty="0" smtClean="0"/>
          </a:p>
          <a:p>
            <a:endParaRPr lang="el-GR" sz="24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l-GR" sz="2800" dirty="0" smtClean="0"/>
              <a:t>Στις Ηνωμένες Πολιτείες έγινε μια μελέτη των μαθησιακών στυλ μαθητών του εναλλακτικού προγράμματος του </a:t>
            </a:r>
            <a:r>
              <a:rPr lang="el-GR" sz="2800" dirty="0" err="1" smtClean="0"/>
              <a:t>Washington</a:t>
            </a:r>
            <a:r>
              <a:rPr lang="el-GR" sz="2800" dirty="0" smtClean="0"/>
              <a:t> </a:t>
            </a:r>
            <a:r>
              <a:rPr lang="el-GR" sz="2800" dirty="0" err="1" smtClean="0"/>
              <a:t>High</a:t>
            </a:r>
            <a:r>
              <a:rPr lang="el-GR" sz="2800" dirty="0" smtClean="0"/>
              <a:t> </a:t>
            </a:r>
            <a:r>
              <a:rPr lang="el-GR" sz="2800" dirty="0" err="1" smtClean="0"/>
              <a:t>School</a:t>
            </a:r>
            <a:r>
              <a:rPr lang="el-GR" sz="2800" dirty="0" smtClean="0"/>
              <a:t> που ήταν σε κίνδυνο. Παρατηρήθηκε ότι οι μαθητές παρουσίασαν περισσότερα χαρακτηριστικά του δεξιού ημισφαιρίου, όπως μάθηση με μουσική χαμηλό φωτισμό, άτυπο σχεδιασμό, μικρές εργασίες με διάλειμμα μεταξύ τους και κινητοποίηση από </a:t>
            </a:r>
            <a:r>
              <a:rPr lang="el-GR" sz="2800" dirty="0" err="1" smtClean="0"/>
              <a:t>συνομίληκους</a:t>
            </a:r>
            <a:r>
              <a:rPr lang="el-GR" sz="2800" dirty="0" smtClean="0"/>
              <a:t> ( </a:t>
            </a:r>
            <a:r>
              <a:rPr lang="el-GR" sz="2800" dirty="0" err="1" smtClean="0"/>
              <a:t>Dunn</a:t>
            </a:r>
            <a:r>
              <a:rPr lang="el-GR" sz="2800" dirty="0" smtClean="0"/>
              <a:t>, </a:t>
            </a:r>
            <a:r>
              <a:rPr lang="el-GR" sz="2800" dirty="0" err="1" smtClean="0"/>
              <a:t>Bruno</a:t>
            </a:r>
            <a:r>
              <a:rPr lang="el-GR" sz="2800" dirty="0" smtClean="0"/>
              <a:t>, </a:t>
            </a:r>
            <a:r>
              <a:rPr lang="el-GR" sz="2800" dirty="0" err="1" smtClean="0"/>
              <a:t>Sklar</a:t>
            </a:r>
            <a:r>
              <a:rPr lang="el-GR" sz="2800" dirty="0" smtClean="0"/>
              <a:t>, </a:t>
            </a:r>
            <a:r>
              <a:rPr lang="el-GR" sz="2800" dirty="0" err="1" smtClean="0"/>
              <a:t>Zenhausern</a:t>
            </a:r>
            <a:r>
              <a:rPr lang="el-GR" sz="2800" dirty="0" smtClean="0"/>
              <a:t> </a:t>
            </a:r>
            <a:r>
              <a:rPr lang="el-GR" sz="2800" dirty="0" err="1" smtClean="0"/>
              <a:t>and</a:t>
            </a:r>
            <a:r>
              <a:rPr lang="el-GR" sz="2800" dirty="0" smtClean="0"/>
              <a:t> Beaudry1990).</a:t>
            </a:r>
            <a:endParaRPr lang="el-GR" sz="2800" dirty="0"/>
          </a:p>
        </p:txBody>
      </p:sp>
      <p:sp>
        <p:nvSpPr>
          <p:cNvPr id="3" name="2 - Ορθογώνιο"/>
          <p:cNvSpPr/>
          <p:nvPr/>
        </p:nvSpPr>
        <p:spPr>
          <a:xfrm>
            <a:off x="0" y="3717032"/>
            <a:ext cx="914400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l-GR" sz="2800" dirty="0" smtClean="0"/>
              <a:t>Η μελέτη έδειξε ότι σε αυτή την ομάδα δεν τους αρέσει να διαβάζουν το πρωί και χρειάζονται μια ποικιλία μαθησιακών μεθόδων, αντί παραδοσιακές μεθόδους μάθησης.</a:t>
            </a:r>
          </a:p>
          <a:p>
            <a:r>
              <a:rPr lang="el-GR" sz="2800" dirty="0" smtClean="0"/>
              <a:t>Αυτό επιβεβαιώνει τα ευρήματα των </a:t>
            </a:r>
            <a:r>
              <a:rPr lang="el-GR" sz="2800" dirty="0" err="1" smtClean="0"/>
              <a:t>Dunn</a:t>
            </a:r>
            <a:r>
              <a:rPr lang="el-GR" sz="2800" dirty="0" smtClean="0"/>
              <a:t> </a:t>
            </a:r>
            <a:r>
              <a:rPr lang="el-GR" sz="2800" dirty="0" err="1" smtClean="0"/>
              <a:t>and</a:t>
            </a:r>
            <a:r>
              <a:rPr lang="el-GR" sz="2800" dirty="0" smtClean="0"/>
              <a:t> </a:t>
            </a:r>
            <a:r>
              <a:rPr lang="el-GR" sz="2800" dirty="0" err="1" smtClean="0"/>
              <a:t>Griggs</a:t>
            </a:r>
            <a:r>
              <a:rPr lang="el-GR" sz="2800" dirty="0" smtClean="0"/>
              <a:t> (1988b) που έχουν προτείνει 7 μαθησιακά στυλ που χαρακτηρίζουν μαθητές που είναι σε υψηλό κίνδυνο μαθησιακών δυσκολιών.</a:t>
            </a:r>
            <a:endParaRPr lang="el-G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a:bodyPr>
          <a:lstStyle/>
          <a:p>
            <a:r>
              <a:rPr lang="el-GR" sz="2800" b="1" dirty="0" smtClean="0"/>
              <a:t>"ελεύθερος χρόνος - </a:t>
            </a:r>
            <a:r>
              <a:rPr lang="el-GR" sz="2800" b="1" dirty="0" err="1" smtClean="0"/>
              <a:t>leisure</a:t>
            </a:r>
            <a:r>
              <a:rPr lang="el-GR" sz="2800" b="1" dirty="0" smtClean="0"/>
              <a:t>"</a:t>
            </a:r>
            <a:endParaRPr lang="el-GR" sz="2800" dirty="0"/>
          </a:p>
        </p:txBody>
      </p:sp>
      <p:sp>
        <p:nvSpPr>
          <p:cNvPr id="3" name="2 - Θέση περιεχομένου"/>
          <p:cNvSpPr>
            <a:spLocks noGrp="1"/>
          </p:cNvSpPr>
          <p:nvPr>
            <p:ph idx="1"/>
          </p:nvPr>
        </p:nvSpPr>
        <p:spPr>
          <a:xfrm>
            <a:off x="0" y="836712"/>
            <a:ext cx="9144000" cy="5760640"/>
          </a:xfrm>
        </p:spPr>
        <p:txBody>
          <a:bodyPr>
            <a:normAutofit/>
          </a:bodyPr>
          <a:lstStyle/>
          <a:p>
            <a:pPr>
              <a:buNone/>
            </a:pPr>
            <a:r>
              <a:rPr lang="el-GR" dirty="0"/>
              <a:t>Ο χρόνος αυτός είναι γνωστός με </a:t>
            </a:r>
            <a:r>
              <a:rPr lang="el-GR" dirty="0" smtClean="0"/>
              <a:t>τον όρο</a:t>
            </a:r>
            <a:r>
              <a:rPr lang="el-GR" dirty="0"/>
              <a:t> </a:t>
            </a:r>
            <a:r>
              <a:rPr lang="el-GR" b="1" dirty="0"/>
              <a:t>"ελεύθερος χρόνος - </a:t>
            </a:r>
            <a:r>
              <a:rPr lang="el-GR" b="1" dirty="0" err="1"/>
              <a:t>leisure</a:t>
            </a:r>
            <a:r>
              <a:rPr lang="el-GR" b="1" dirty="0" smtClean="0"/>
              <a:t>"</a:t>
            </a:r>
            <a:r>
              <a:rPr lang="el-GR" dirty="0" smtClean="0"/>
              <a:t>.</a:t>
            </a:r>
            <a:endParaRPr lang="en-US" dirty="0" smtClean="0"/>
          </a:p>
          <a:p>
            <a:pPr>
              <a:buNone/>
            </a:pPr>
            <a:r>
              <a:rPr lang="el-GR" dirty="0" smtClean="0"/>
              <a:t> </a:t>
            </a:r>
            <a:r>
              <a:rPr lang="el-GR" dirty="0"/>
              <a:t>Μέσα από τις δραστηριότητες του ελεύθερου χρόνου ο άνθρωπος, μικρός ή μεγάλος, προσπαθεί να ικανοποιήσει πρακτικές του ανάγκες και πνευματικά, κοινωνικά και συναισθηματικά του ενδιαφέροντα. Ανάγκες και ενδιαφέροντα, τα οποία δεν ικανοποιούνται με μόνη την σχολική ή </a:t>
            </a:r>
            <a:r>
              <a:rPr lang="el-GR" dirty="0" smtClean="0"/>
              <a:t>την επαγγελματική </a:t>
            </a:r>
            <a:r>
              <a:rPr lang="el-GR" dirty="0"/>
              <a:t>του, ανάλογα με την ηλικία, απασχόληση. </a:t>
            </a:r>
            <a:endParaRPr lang="el-GR" dirty="0"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784976"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l-GR" sz="2800" u="sng" dirty="0" smtClean="0"/>
              <a:t>Αυτά είναι</a:t>
            </a:r>
            <a:r>
              <a:rPr lang="el-GR" sz="2800" u="sng" dirty="0" smtClean="0"/>
              <a:t>:</a:t>
            </a:r>
          </a:p>
          <a:p>
            <a:endParaRPr lang="el-GR" sz="2800" u="sng" dirty="0" smtClean="0"/>
          </a:p>
          <a:p>
            <a:r>
              <a:rPr lang="el-GR" sz="2800" dirty="0" smtClean="0"/>
              <a:t>1. Χρειάζονται κινητικότητα την ώρα που μαθαίνουν</a:t>
            </a:r>
          </a:p>
          <a:p>
            <a:r>
              <a:rPr lang="el-GR" sz="2800" dirty="0" smtClean="0"/>
              <a:t>2. Χρειάζονται μια ποικιλία διδακτικών και μαθησιακών προσεγγίσεων και μάθησης με συνομηλίκους.</a:t>
            </a:r>
          </a:p>
          <a:p>
            <a:r>
              <a:rPr lang="el-GR" sz="2800" dirty="0" smtClean="0"/>
              <a:t>3. </a:t>
            </a:r>
            <a:r>
              <a:rPr lang="en-US" sz="2800" dirty="0" smtClean="0"/>
              <a:t>H</a:t>
            </a:r>
            <a:r>
              <a:rPr lang="el-GR" sz="2800" dirty="0" smtClean="0"/>
              <a:t> πιο αποδοτική ώρα για μάθηση είναι αργά το πρωί, το απόγευμα και το βράδυ αλλά με τίποτα νωρίς το πρωί.</a:t>
            </a:r>
          </a:p>
          <a:p>
            <a:r>
              <a:rPr lang="el-GR" sz="2800" dirty="0" smtClean="0"/>
              <a:t>4. Χρειάζονται έναν άτυπο τρόπο καθίσματος, σχεδιασμένο για μάθηση, αλλά όχι θρανία και καρέκλες.</a:t>
            </a:r>
          </a:p>
          <a:p>
            <a:r>
              <a:rPr lang="el-GR" sz="2800" dirty="0" smtClean="0"/>
              <a:t>5. Χαμηλό φωτισμό.</a:t>
            </a:r>
          </a:p>
          <a:p>
            <a:r>
              <a:rPr lang="el-GR" sz="2800" dirty="0" smtClean="0"/>
              <a:t>6. Κιναισθητική μάθηση, ειδικά όταν διδάσκονται για πρώτη φορά ένα αντικείμενο ή μια δεξιότητα.</a:t>
            </a:r>
          </a:p>
          <a:p>
            <a:r>
              <a:rPr lang="el-GR" sz="2800" dirty="0" smtClean="0"/>
              <a:t>7. </a:t>
            </a:r>
            <a:r>
              <a:rPr lang="el-GR" sz="2800" dirty="0" err="1" smtClean="0"/>
              <a:t>Πολυαισθητηριακή</a:t>
            </a:r>
            <a:r>
              <a:rPr lang="el-GR" sz="2800" dirty="0" smtClean="0"/>
              <a:t> διδασκαλία.</a:t>
            </a:r>
            <a:endParaRPr lang="el-GR" sz="28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80728"/>
          </a:xfrm>
        </p:spPr>
        <p:style>
          <a:lnRef idx="1">
            <a:schemeClr val="accent2"/>
          </a:lnRef>
          <a:fillRef idx="2">
            <a:schemeClr val="accent2"/>
          </a:fillRef>
          <a:effectRef idx="1">
            <a:schemeClr val="accent2"/>
          </a:effectRef>
          <a:fontRef idx="minor">
            <a:schemeClr val="dk1"/>
          </a:fontRef>
        </p:style>
        <p:txBody>
          <a:bodyPr>
            <a:noAutofit/>
          </a:bodyPr>
          <a:lstStyle/>
          <a:p>
            <a:r>
              <a:rPr lang="el-GR" sz="2800" dirty="0" smtClean="0"/>
              <a:t/>
            </a:r>
            <a:br>
              <a:rPr lang="el-GR" sz="2800" dirty="0" smtClean="0"/>
            </a:br>
            <a:r>
              <a:rPr lang="el-GR" sz="2800" dirty="0" smtClean="0"/>
              <a:t>Οι </a:t>
            </a:r>
            <a:r>
              <a:rPr lang="el-GR" sz="2800" dirty="0" smtClean="0"/>
              <a:t>Δημιουργικές Δραστηριότητες στην</a:t>
            </a:r>
            <a:br>
              <a:rPr lang="el-GR" sz="2800" dirty="0" smtClean="0"/>
            </a:br>
            <a:r>
              <a:rPr lang="el-GR" sz="2800" dirty="0" smtClean="0"/>
              <a:t>Ψυχοθεραπεία-</a:t>
            </a:r>
            <a:r>
              <a:rPr lang="el-GR" sz="2800" dirty="0" err="1" smtClean="0"/>
              <a:t>Κοινωνικοθεραπεία</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a:xfrm>
            <a:off x="0" y="980728"/>
            <a:ext cx="9144000" cy="5145435"/>
          </a:xfrm>
        </p:spPr>
        <p:txBody>
          <a:bodyPr>
            <a:noAutofit/>
          </a:bodyPr>
          <a:lstStyle/>
          <a:p>
            <a:pPr>
              <a:buNone/>
            </a:pPr>
            <a:r>
              <a:rPr lang="el-GR" sz="2400" dirty="0" smtClean="0"/>
              <a:t>Οι στόχοι της χρήσης δημιουργικών δραστηριοτήτων για άτομα με ψυχιατρικέ</a:t>
            </a:r>
            <a:r>
              <a:rPr lang="en-US" sz="2400" dirty="0" smtClean="0"/>
              <a:t>s </a:t>
            </a:r>
            <a:r>
              <a:rPr lang="el-GR" sz="2400" dirty="0" smtClean="0"/>
              <a:t>διαταραχές ποικίλουν, αναλόγως του πλαισίου και του πληθυσμού στον οποίο απευθύνονται. Στον ψυχοθεραπευτικό χώρο, η αξιοποίηση της δραστηριότητας και η ενεργός εμπλοκή του θεραπευμένου στη θεραπευτική διαδικασία, παραπέμπει στην κοινοτική προσέγγιση και την </a:t>
            </a:r>
            <a:r>
              <a:rPr lang="el-GR" sz="2400" dirty="0" err="1" smtClean="0"/>
              <a:t>Κοινωνικοθεραπεία</a:t>
            </a:r>
            <a:r>
              <a:rPr lang="el-GR" sz="2400" dirty="0" smtClean="0"/>
              <a:t>, η οποία αναπτύχθηκε και συστηματοποιήθηκε, ως </a:t>
            </a:r>
            <a:r>
              <a:rPr lang="el-GR" sz="2400" u="sng" dirty="0" smtClean="0"/>
              <a:t>κύριο θεραπευτικό μέσο</a:t>
            </a:r>
            <a:r>
              <a:rPr lang="el-GR" sz="2400" dirty="0" smtClean="0"/>
              <a:t>, στις Θεραπευτικές Κοινότητες.</a:t>
            </a:r>
          </a:p>
          <a:p>
            <a:pPr>
              <a:buNone/>
            </a:pPr>
            <a:r>
              <a:rPr lang="el-GR" sz="2400" dirty="0" smtClean="0"/>
              <a:t> </a:t>
            </a:r>
            <a:r>
              <a:rPr lang="el-GR" sz="2400" u="sng" dirty="0" smtClean="0"/>
              <a:t>Σκοπός των </a:t>
            </a:r>
            <a:r>
              <a:rPr lang="el-GR" sz="2400" u="sng" dirty="0" err="1" smtClean="0"/>
              <a:t>κοινωνικοθεραπευτικών</a:t>
            </a:r>
            <a:r>
              <a:rPr lang="el-GR" sz="2400" u="sng" dirty="0" smtClean="0"/>
              <a:t> δραστηριοτήτων </a:t>
            </a:r>
            <a:r>
              <a:rPr lang="el-GR" sz="2400" dirty="0" smtClean="0"/>
              <a:t>είναι η βελτίωση και αποκατάσταση των σχέσεων του ατόμου με την πραγματικότητα και τους άλλους, καθώς και η αφαίρεση του «στίγματος» και των δευτερογενών ωφελημάτων που «αποκομίζει» το άτομο από την ασθένειά του. Προκειμένου να επιτευχθούν τα ανωτέρω, οι </a:t>
            </a:r>
            <a:r>
              <a:rPr lang="el-GR" sz="2400" dirty="0" err="1" smtClean="0"/>
              <a:t>κοινωνικοθεραπευτικές</a:t>
            </a:r>
            <a:r>
              <a:rPr lang="el-GR" sz="2400" dirty="0" smtClean="0"/>
              <a:t> ομάδες αξιοποιούν πολλές και διαφορετικές δραστηριότητες.</a:t>
            </a:r>
            <a:endParaRPr lang="el-GR" sz="2400"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7263527"/>
          </a:xfrm>
          <a:prstGeom prst="rect">
            <a:avLst/>
          </a:prstGeom>
        </p:spPr>
        <p:txBody>
          <a:bodyPr wrap="square">
            <a:spAutoFit/>
          </a:bodyPr>
          <a:lstStyle/>
          <a:p>
            <a:r>
              <a:rPr lang="el-GR" sz="2800" dirty="0" smtClean="0"/>
              <a:t>Οι δραστηριότητες αποτελούν ένα διαφορετικό μέσον επικοινωνίας, πέραν των συνήθων λεκτικών, και συμβάλλουν στη συρρίκνωση του ρόλου του «αρρώστου», στην κινητοποίηση του υγιούς μέρους του Εγώ, στη διευκόλυνση της επικοινωνίας </a:t>
            </a:r>
            <a:r>
              <a:rPr lang="el-GR" sz="2800" dirty="0" smtClean="0"/>
              <a:t>και στην </a:t>
            </a:r>
            <a:r>
              <a:rPr lang="el-GR" sz="2800" dirty="0" smtClean="0"/>
              <a:t>εμπλοκή του ατόμου στην ομαδική θεραπευτική διαδικασία. Επιπλέον, η ενασχόληση με τη δραστηριότητα διευκολύνει τη διαπλοκή και εναλλαγή των τριών επιπέδων λειτουργίας της ομάδας (Πραγματικό, Συμβολικό, Φαντασιακό).</a:t>
            </a:r>
          </a:p>
          <a:p>
            <a:r>
              <a:rPr lang="el-GR" sz="2800" dirty="0" smtClean="0"/>
              <a:t>Ο θεραπευτής συμμετέχει στην ομάδα χωρίς να την κατευθύνει. Λειτουργεί ως πρότυπο για τα νέα μέλη και εγκαθιδρύει την κουλτούρα της ομάδας.</a:t>
            </a:r>
          </a:p>
          <a:p>
            <a:r>
              <a:rPr lang="el-GR" sz="2800" dirty="0" smtClean="0"/>
              <a:t>Επιπλέον επιτρέπει στην ομάδα να εμπιστευθεί τη δική της δύναμη, εμπιστευόμενος ο ίδιος την ομάδα. Τέλος, διαθέτει ευελιξία εναλλαγής μεταξύ των διαφόρων επιπέδων της ομάδας.</a:t>
            </a:r>
          </a:p>
          <a:p>
            <a:endParaRPr lang="el-G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063198"/>
          </a:xfrm>
          <a:prstGeom prst="rect">
            <a:avLst/>
          </a:prstGeom>
        </p:spPr>
        <p:txBody>
          <a:bodyPr wrap="square">
            <a:spAutoFit/>
          </a:bodyPr>
          <a:lstStyle/>
          <a:p>
            <a:r>
              <a:rPr lang="el-GR" sz="2400" u="sng" dirty="0" smtClean="0"/>
              <a:t>Βασικές έννοιες</a:t>
            </a:r>
          </a:p>
          <a:p>
            <a:r>
              <a:rPr lang="el-GR" sz="2800" dirty="0" smtClean="0"/>
              <a:t>Η χρήση των δημιουργικών και εκφραστικών δραστηριοτήτων, ως μέσο θεραπείας, για άτομα με σοβαρές ψυχιατρικές διαταραχές, ήρθε να καλύψει ένα μεγάλο κενό στον ψυχιατρικό χώρο. Ένα χώρο που κυριαρχείτο, μέχρι πρότινος, κυρίως από βιολογικές ή ψυχαναλυτικές θεραπείες, ενισχύοντας τη μονόπλευρη προσέγγιση της ανθρώπινης φύσης. Στις απαρχές του εικοστού αιώνα, η αλλαγή των κοινωνικών συνθηκών και η στροφή της ψυχιατρικής σε ψυχοκοινωνικές μεθόδους, ώθησαν τους ειδικούς της ψυχικής υγείας στην αναζήτηση νέων θεραπευτικών προσεγγίσεων, που θα αντιμετώπιζαν το άτομο ως μία ψυχική, σωματική και κοινωνική ολότητα (</a:t>
            </a:r>
            <a:r>
              <a:rPr lang="el-GR" sz="2800" dirty="0" err="1" smtClean="0"/>
              <a:t>Whiteley</a:t>
            </a:r>
            <a:r>
              <a:rPr lang="el-GR" sz="2800" dirty="0" smtClean="0"/>
              <a:t> &amp; </a:t>
            </a:r>
            <a:r>
              <a:rPr lang="el-GR" sz="2800" dirty="0" err="1" smtClean="0"/>
              <a:t>Gordon</a:t>
            </a:r>
            <a:r>
              <a:rPr lang="el-GR" sz="2800" dirty="0" smtClean="0"/>
              <a:t> 1979).</a:t>
            </a:r>
            <a:endParaRPr lang="el-GR" sz="28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7"/>
            <a:ext cx="8964488" cy="6740307"/>
          </a:xfrm>
          <a:prstGeom prst="rect">
            <a:avLst/>
          </a:prstGeom>
        </p:spPr>
        <p:txBody>
          <a:bodyPr wrap="square">
            <a:spAutoFit/>
          </a:bodyPr>
          <a:lstStyle/>
          <a:p>
            <a:r>
              <a:rPr lang="el-GR" sz="2400" dirty="0" smtClean="0"/>
              <a:t>Αξίζει να σημειωθεί ότι η θεραπεία μέσω δημιουργικών δραστηριοτήτων απετέλεσε μία από τις πρώτες εφαρμογές της ομαδικής ψυχοθεραπείας, τόσο για ενηλίκους, όσο και για</a:t>
            </a:r>
          </a:p>
          <a:p>
            <a:r>
              <a:rPr lang="el-GR" sz="2400" dirty="0" smtClean="0"/>
              <a:t>παιδιά. Εφαρμόσθηκε, κατ’ αρχήν, από τον J. L. </a:t>
            </a:r>
            <a:r>
              <a:rPr lang="el-GR" sz="2400" dirty="0" err="1" smtClean="0"/>
              <a:t>Moreno</a:t>
            </a:r>
            <a:r>
              <a:rPr lang="el-GR" sz="2400" dirty="0" smtClean="0"/>
              <a:t> (γύρω στα 1920), ο οποίος χρησιμοποίησε θεραπευτικά το θεατρικό παιχνίδι, θεωρώντας ότι από ιστορικής απόψεως το Ψυχόδραμα αντιπροσωπεύει το κύριο σημείο μετάβασης από τη</a:t>
            </a:r>
          </a:p>
          <a:p>
            <a:r>
              <a:rPr lang="el-GR" sz="2400" dirty="0" smtClean="0"/>
              <a:t>δυαδική θεραπεία του ατόμου σε ομάδα, και από τη θεραπεία μέσω λεκτικών μεθόδων προς τη θεραπεία μέσω μεθόδων δράσης (</a:t>
            </a:r>
            <a:r>
              <a:rPr lang="el-GR" sz="2400" dirty="0" err="1" smtClean="0"/>
              <a:t>Moreno</a:t>
            </a:r>
            <a:r>
              <a:rPr lang="el-GR" sz="2400" dirty="0" smtClean="0"/>
              <a:t> 1946).</a:t>
            </a:r>
          </a:p>
          <a:p>
            <a:r>
              <a:rPr lang="el-GR" sz="2400" dirty="0" smtClean="0"/>
              <a:t>Λίγο αργότερα, το 1934 ο </a:t>
            </a:r>
            <a:r>
              <a:rPr lang="el-GR" sz="2400" dirty="0" err="1" smtClean="0"/>
              <a:t>Slavson</a:t>
            </a:r>
            <a:r>
              <a:rPr lang="el-GR" sz="2400" dirty="0" smtClean="0"/>
              <a:t> προτείνει τη θεραπεία μέσω των δημιουργικών δραστηριοτήτων, θεωρώντας ότι η δραστηριότητα περικλείει όλες τις ανθρώπινες διαδικασίες: σωματικές, πνευματικές και συναισθηματικές (</a:t>
            </a:r>
            <a:r>
              <a:rPr lang="el-GR" sz="2400" dirty="0" err="1" smtClean="0"/>
              <a:t>Slavson</a:t>
            </a:r>
            <a:r>
              <a:rPr lang="el-GR" sz="2400" dirty="0" smtClean="0"/>
              <a:t> 1943). Την ίδια εποχή (1940), γεννιέται η Θεραπευτική Κοινότητα, εντός της οποίας συστηματοποιήθηκε και η </a:t>
            </a:r>
            <a:r>
              <a:rPr lang="el-GR" sz="2400" dirty="0" err="1" smtClean="0"/>
              <a:t>Κοινωνικοθεραπεία</a:t>
            </a:r>
            <a:r>
              <a:rPr lang="el-GR" sz="2400" dirty="0" smtClean="0"/>
              <a:t>, δίνοντας απαντήσεις στα αδιέξοδα του ιατρικού μοντέλου και στις ανάγκες που δημιούργησε ο Β’ Παγκόσμιος Πόλεμος (</a:t>
            </a:r>
            <a:r>
              <a:rPr lang="el-GR" sz="2400" dirty="0" err="1" smtClean="0"/>
              <a:t>Foulkes</a:t>
            </a:r>
            <a:r>
              <a:rPr lang="el-GR" sz="2400" dirty="0" smtClean="0"/>
              <a:t> 1948· </a:t>
            </a:r>
            <a:r>
              <a:rPr lang="el-GR" sz="2400" dirty="0" err="1" smtClean="0"/>
              <a:t>Main</a:t>
            </a:r>
            <a:r>
              <a:rPr lang="el-GR" sz="2400" dirty="0" smtClean="0"/>
              <a:t> 1946).</a:t>
            </a:r>
            <a:endParaRPr lang="el-GR" sz="24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612845"/>
            <a:ext cx="8640960" cy="4832092"/>
          </a:xfrm>
          <a:prstGeom prst="rect">
            <a:avLst/>
          </a:prstGeom>
        </p:spPr>
        <p:txBody>
          <a:bodyPr wrap="square">
            <a:spAutoFit/>
          </a:bodyPr>
          <a:lstStyle/>
          <a:p>
            <a:r>
              <a:rPr lang="el-GR" sz="2800" dirty="0" smtClean="0"/>
              <a:t>Οι στόχοι της χρήσης δημιουργικών δραστηριοτήτων στην κλινική πρακτική ποικίλουν, αναλόγως του πλαισίου και του πληθυσμού στον οποίο απευθύνονται. Μπορεί να είναι ψυχαγωγικοί, εκπαιδευτικοί, κοινωνικοί, </a:t>
            </a:r>
            <a:r>
              <a:rPr lang="el-GR" sz="2800" dirty="0" err="1" smtClean="0"/>
              <a:t>προληπτικοί,διαγνωστικοί</a:t>
            </a:r>
            <a:r>
              <a:rPr lang="el-GR" sz="2800" dirty="0" smtClean="0"/>
              <a:t> και θεραπευτικοί.</a:t>
            </a:r>
          </a:p>
          <a:p>
            <a:r>
              <a:rPr lang="el-GR" sz="2800" dirty="0" smtClean="0"/>
              <a:t> Η αξιοποίηση της δραστηριότητας, ειδικότερα στην ψυχοθεραπεία, οδήγησε συν τω </a:t>
            </a:r>
            <a:r>
              <a:rPr lang="el-GR" sz="2800" dirty="0" err="1" smtClean="0"/>
              <a:t>χρόνω</a:t>
            </a:r>
            <a:r>
              <a:rPr lang="el-GR" sz="2800" dirty="0" smtClean="0"/>
              <a:t>, σε δημιουργία διαφορετικών προσεγγίσεων ή εξειδικεύσεων, όπως είναι το ψυχόδραμα, οι διάφορες θεραπείες μέσω της τέχνης (π.χ. μουσικοθεραπεία, </a:t>
            </a:r>
            <a:r>
              <a:rPr lang="el-GR" sz="2800" dirty="0" err="1" smtClean="0"/>
              <a:t>χοροθεραπεία,παιγνιοθεραπεία</a:t>
            </a:r>
            <a:r>
              <a:rPr lang="el-GR" sz="2800" dirty="0" smtClean="0"/>
              <a:t>) και η </a:t>
            </a:r>
            <a:r>
              <a:rPr lang="el-GR" sz="2800" dirty="0" err="1" smtClean="0"/>
              <a:t>εργοθεραπεία</a:t>
            </a:r>
            <a:r>
              <a:rPr lang="el-GR" sz="2800" dirty="0" smtClean="0"/>
              <a:t>. </a:t>
            </a:r>
            <a:endParaRPr lang="el-GR" sz="28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0872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l-GR" dirty="0" smtClean="0"/>
              <a:t>ΔΥΣΓΡΑΦΙΑ ΚΑΙ ΕΡΓΟΘΕΡΑΠΕΙΑ</a:t>
            </a:r>
            <a:br>
              <a:rPr lang="el-GR" dirty="0" smtClean="0"/>
            </a:br>
            <a:endParaRPr lang="el-GR" dirty="0"/>
          </a:p>
        </p:txBody>
      </p:sp>
      <p:sp>
        <p:nvSpPr>
          <p:cNvPr id="3" name="2 - Θέση περιεχομένου"/>
          <p:cNvSpPr>
            <a:spLocks noGrp="1"/>
          </p:cNvSpPr>
          <p:nvPr>
            <p:ph idx="1"/>
          </p:nvPr>
        </p:nvSpPr>
        <p:spPr>
          <a:xfrm>
            <a:off x="0" y="980728"/>
            <a:ext cx="6948264" cy="5616624"/>
          </a:xfrm>
        </p:spPr>
        <p:txBody>
          <a:bodyPr>
            <a:normAutofit fontScale="92500" lnSpcReduction="20000"/>
          </a:bodyPr>
          <a:lstStyle/>
          <a:p>
            <a:pPr>
              <a:buNone/>
            </a:pPr>
            <a:r>
              <a:rPr lang="el-GR" dirty="0" smtClean="0"/>
              <a:t>Η γραφή είναι μια δεξιότητα πολύ σημαντική για το παιδί κατά τη διάρκεια των σχολικών χρόνων και όχι μόνο. Για να μπορέσει το παιδί να γράψει, πρέπει να αποκτήσει κάποιες απαραίτητες δεξιότητες για την γραφή, οι οποίες είναι </a:t>
            </a:r>
            <a:r>
              <a:rPr lang="el-GR" dirty="0" err="1" smtClean="0"/>
              <a:t>η</a:t>
            </a:r>
            <a:r>
              <a:rPr lang="el-GR" b="1" dirty="0" err="1" smtClean="0"/>
              <a:t>κιναισθησία</a:t>
            </a:r>
            <a:r>
              <a:rPr lang="el-GR" dirty="0" smtClean="0"/>
              <a:t>, η</a:t>
            </a:r>
            <a:r>
              <a:rPr lang="el-GR" b="1" dirty="0" smtClean="0"/>
              <a:t> οπτική αντίληψη</a:t>
            </a:r>
            <a:r>
              <a:rPr lang="el-GR" dirty="0" smtClean="0"/>
              <a:t>, ο</a:t>
            </a:r>
            <a:r>
              <a:rPr lang="el-GR" b="1" dirty="0" smtClean="0"/>
              <a:t> </a:t>
            </a:r>
            <a:r>
              <a:rPr lang="el-GR" b="1" dirty="0" err="1" smtClean="0"/>
              <a:t>οπτικοκινητικός</a:t>
            </a:r>
            <a:r>
              <a:rPr lang="el-GR" b="1" dirty="0" smtClean="0"/>
              <a:t> συντονισμός</a:t>
            </a:r>
            <a:r>
              <a:rPr lang="el-GR" dirty="0" smtClean="0"/>
              <a:t>,  η </a:t>
            </a:r>
            <a:r>
              <a:rPr lang="el-GR" b="1" dirty="0" smtClean="0"/>
              <a:t>αδρή κινητικότητα – </a:t>
            </a:r>
            <a:r>
              <a:rPr lang="el-GR" b="1" dirty="0" err="1" smtClean="0"/>
              <a:t>στασικός</a:t>
            </a:r>
            <a:r>
              <a:rPr lang="el-GR" b="1" dirty="0" smtClean="0"/>
              <a:t> έλεγχος</a:t>
            </a:r>
            <a:r>
              <a:rPr lang="el-GR" dirty="0" smtClean="0"/>
              <a:t>, η </a:t>
            </a:r>
            <a:r>
              <a:rPr lang="el-GR" b="1" dirty="0" err="1" smtClean="0"/>
              <a:t>πλευρίωση</a:t>
            </a:r>
            <a:r>
              <a:rPr lang="el-GR" dirty="0" smtClean="0"/>
              <a:t>, ο </a:t>
            </a:r>
            <a:r>
              <a:rPr lang="el-GR" b="1" dirty="0" smtClean="0"/>
              <a:t>μυϊκός τόνος</a:t>
            </a:r>
            <a:r>
              <a:rPr lang="el-GR" dirty="0" smtClean="0"/>
              <a:t>, η</a:t>
            </a:r>
            <a:r>
              <a:rPr lang="el-GR" b="1" dirty="0" smtClean="0"/>
              <a:t> λεπτή κινητικότητα </a:t>
            </a:r>
            <a:r>
              <a:rPr lang="el-GR" dirty="0" smtClean="0"/>
              <a:t>και οι</a:t>
            </a:r>
            <a:r>
              <a:rPr lang="el-GR" b="1" dirty="0" smtClean="0"/>
              <a:t> δεξιότητες άκρας χείρας – λαβή μολυβιού</a:t>
            </a:r>
            <a:r>
              <a:rPr lang="el-GR" dirty="0" smtClean="0"/>
              <a:t>. Κάποια παιδιά τα καταφέρνουν με επιτυχία, κάποια όμως όχι και έχουν την ειδική μαθησιακή δυσκολία, </a:t>
            </a:r>
            <a:r>
              <a:rPr lang="el-GR" b="1" dirty="0" err="1" smtClean="0"/>
              <a:t>δυσγραφία</a:t>
            </a:r>
            <a:r>
              <a:rPr lang="el-GR" b="1" dirty="0" smtClean="0"/>
              <a:t>.</a:t>
            </a:r>
            <a:endParaRPr lang="el-GR" dirty="0"/>
          </a:p>
        </p:txBody>
      </p:sp>
      <p:pic>
        <p:nvPicPr>
          <p:cNvPr id="1026" name="Picture 2" descr="ΕΧΕΙ ΤΟ ΠΑΙΔΙ ΜΟΥ ΔΥΣΓΡΑΦΙΑ; ΔΥΣΓΡΑΦΙΑ ΚΑΙ ΕΡΓΟΘΕΡΑΠΕΙΑ"/>
          <p:cNvPicPr>
            <a:picLocks noChangeAspect="1" noChangeArrowheads="1"/>
          </p:cNvPicPr>
          <p:nvPr/>
        </p:nvPicPr>
        <p:blipFill>
          <a:blip r:embed="rId2" cstate="print"/>
          <a:srcRect/>
          <a:stretch>
            <a:fillRect/>
          </a:stretch>
        </p:blipFill>
        <p:spPr bwMode="auto">
          <a:xfrm>
            <a:off x="6660232" y="2204864"/>
            <a:ext cx="2105025" cy="2171701"/>
          </a:xfrm>
          <a:prstGeom prst="rect">
            <a:avLst/>
          </a:prstGeom>
          <a:noFill/>
        </p:spPr>
      </p:pic>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066"/>
          </a:xfrm>
        </p:spPr>
        <p:txBody>
          <a:bodyPr>
            <a:normAutofit fontScale="90000"/>
          </a:bodyPr>
          <a:lstStyle/>
          <a:p>
            <a:r>
              <a:rPr lang="el-GR" sz="2800" b="1" dirty="0" smtClean="0"/>
              <a:t>ΟΡΙΣΜΟΣ</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251520" y="980728"/>
            <a:ext cx="8640960" cy="5544616"/>
          </a:xfrm>
        </p:spPr>
        <p:txBody>
          <a:bodyPr>
            <a:normAutofit fontScale="70000" lnSpcReduction="20000"/>
          </a:bodyPr>
          <a:lstStyle/>
          <a:p>
            <a:r>
              <a:rPr lang="el-GR" sz="3400" dirty="0" smtClean="0"/>
              <a:t>Η </a:t>
            </a:r>
            <a:r>
              <a:rPr lang="el-GR" sz="3400" b="1" dirty="0" err="1" smtClean="0"/>
              <a:t>δυσγραφία</a:t>
            </a:r>
            <a:r>
              <a:rPr lang="el-GR" sz="3400" dirty="0" smtClean="0"/>
              <a:t> είναι μια ειδική μαθησιακή δυσκολία στον τομέα της γραπτής έκφρασης που επηρεάζει την ικανότητα του παιδιού να εκφράζει τις σκέψεις του μέσω αυτής. Είναι μια δυσκολία στην εκμάθηση της γραφής ή ατελής κατάκτησή της.  Εμπλέκει έναν ή και περισσότερους μηχανισμούς όπως την διαμόρφωση των γραμμάτων, την ταχύτητα της γραφής, την χωρική οργάνωσή της, την γνώση των κανόνων της ορθογραφίας, τη χρήση γραμματικών κανόνων, του συλλαβισμού.</a:t>
            </a:r>
          </a:p>
          <a:p>
            <a:r>
              <a:rPr lang="el-GR" sz="3400" dirty="0" smtClean="0"/>
              <a:t>Σύμφωνα με τα διαγνωστικά κριτήρια του DSM – IV ένα παιδί έχει </a:t>
            </a:r>
            <a:r>
              <a:rPr lang="el-GR" sz="3400" dirty="0" err="1" smtClean="0"/>
              <a:t>δυσγραφία</a:t>
            </a:r>
            <a:r>
              <a:rPr lang="el-GR" sz="3400" dirty="0" smtClean="0"/>
              <a:t>, όταν οι δεξιότητες της γραφής είναι σημαντικά κατώτερες από τις αναμενόμενες σε σχέση με την χρονολογική του ηλικία, το νοητικό του επίπεδο και το επίπεδο της τάξης στην οποία φοιτά. Στην περίπτωση όπου υπάρχει αισθητηριακό πρόβλημα, οι δεξιότητες γραφής δεν πρέπει να είναι μεγαλύτερες από αυτές που συνήθως συνοδεύουν το πρόβλημα αυτό.</a:t>
            </a:r>
          </a:p>
          <a:p>
            <a:pPr>
              <a:buNone/>
            </a:pPr>
            <a:endParaRPr lang="el-G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a:bodyPr>
          <a:lstStyle/>
          <a:p>
            <a:r>
              <a:rPr lang="el-GR" sz="2800" b="1" dirty="0" smtClean="0"/>
              <a:t>ΣΥΜΠΤΩΜΑΤΑ – ΣΗΜΑΔΙΑ</a:t>
            </a:r>
            <a:endParaRPr lang="el-GR" sz="2800" dirty="0"/>
          </a:p>
        </p:txBody>
      </p:sp>
      <p:sp>
        <p:nvSpPr>
          <p:cNvPr id="3" name="2 - Θέση περιεχομένου"/>
          <p:cNvSpPr>
            <a:spLocks noGrp="1"/>
          </p:cNvSpPr>
          <p:nvPr>
            <p:ph idx="1"/>
          </p:nvPr>
        </p:nvSpPr>
        <p:spPr>
          <a:xfrm>
            <a:off x="457200" y="1052736"/>
            <a:ext cx="8435280" cy="5544616"/>
          </a:xfrm>
        </p:spPr>
        <p:txBody>
          <a:bodyPr>
            <a:normAutofit fontScale="47500" lnSpcReduction="20000"/>
          </a:bodyPr>
          <a:lstStyle/>
          <a:p>
            <a:r>
              <a:rPr lang="el-GR" sz="3800" dirty="0" smtClean="0"/>
              <a:t>Οι μαθητές που έχουν </a:t>
            </a:r>
            <a:r>
              <a:rPr lang="el-GR" sz="3800" dirty="0" err="1" smtClean="0"/>
              <a:t>δυσγραφία</a:t>
            </a:r>
            <a:r>
              <a:rPr lang="el-GR" sz="3800" dirty="0" smtClean="0"/>
              <a:t> παρουσιάζουν τα παρακάτω συμπτώματα πριν την διάγνωση της μαθησιακής δυσκολίας:</a:t>
            </a:r>
          </a:p>
          <a:p>
            <a:r>
              <a:rPr lang="el-GR" sz="3800" dirty="0" smtClean="0"/>
              <a:t>Η γενική εικόνα του κειμένου είναι δυσανάγνωστη (παρά τον επαρκή χρόνο που είχαν στην διάθεση τους και την προσοχή που αφιέρωσαν στην συγγραφή του κειμένου).</a:t>
            </a:r>
          </a:p>
          <a:p>
            <a:r>
              <a:rPr lang="el-GR" sz="3800" dirty="0" smtClean="0"/>
              <a:t>Ανάμειξη των κεφαλαίων και μικρών γραμμάτων μέσα στις λέξεις.</a:t>
            </a:r>
          </a:p>
          <a:p>
            <a:r>
              <a:rPr lang="el-GR" sz="3800" dirty="0" smtClean="0"/>
              <a:t>Ασυνέπειες στο μέγεθος και στο σχήμα των γραμμάτων.</a:t>
            </a:r>
          </a:p>
          <a:p>
            <a:r>
              <a:rPr lang="el-GR" sz="3800" dirty="0" smtClean="0"/>
              <a:t>Ανάμειξη της κάθετης, της πλάγιας και της συνεχούς γραφής.</a:t>
            </a:r>
          </a:p>
          <a:p>
            <a:r>
              <a:rPr lang="el-GR" sz="3800" dirty="0" smtClean="0"/>
              <a:t>Υπερβάσεις των περιθωρίων των γραμμάτων και των λέξεων.</a:t>
            </a:r>
          </a:p>
          <a:p>
            <a:r>
              <a:rPr lang="el-GR" sz="3800" dirty="0" smtClean="0"/>
              <a:t>Μη ολοκληρωμένες λέξεις και γράμματα ή παραλήψεις γραμμάτων και λέξεων.</a:t>
            </a:r>
          </a:p>
          <a:p>
            <a:r>
              <a:rPr lang="el-GR" sz="3800" dirty="0" smtClean="0"/>
              <a:t>Αδέξιο ή προβληματικό κράτημα του μολυβιού.</a:t>
            </a:r>
          </a:p>
          <a:p>
            <a:r>
              <a:rPr lang="el-GR" sz="3800" dirty="0" smtClean="0"/>
              <a:t>Προβληματική θέση του καρπού, του σώματος και της θέσης του τετραδίου.</a:t>
            </a:r>
          </a:p>
          <a:p>
            <a:r>
              <a:rPr lang="el-GR" sz="3800" dirty="0" smtClean="0"/>
              <a:t>Μιλάει στον εαυτό του όταν γράφει ή παρακολουθεί προσεκτικά το χέρι του κατά την γραφή.</a:t>
            </a:r>
          </a:p>
          <a:p>
            <a:r>
              <a:rPr lang="el-GR" sz="3800" dirty="0" smtClean="0"/>
              <a:t>Πολύ αργός ή πολύ γρήγορος ρυθμός γραφής ή αντιγραφής.</a:t>
            </a:r>
          </a:p>
          <a:p>
            <a:r>
              <a:rPr lang="el-GR" sz="3800" dirty="0" smtClean="0"/>
              <a:t>Δεν κρατούν σημειώσεις στην τάξη</a:t>
            </a:r>
          </a:p>
          <a:p>
            <a:r>
              <a:rPr lang="el-GR" sz="3800" dirty="0" smtClean="0"/>
              <a:t>Έχουν φτωχό λεξιλόγιο.</a:t>
            </a:r>
          </a:p>
          <a:p>
            <a:r>
              <a:rPr lang="el-GR" sz="3800" dirty="0" smtClean="0"/>
              <a:t>Δυσκολεύονται να κατανοήσουν την σχέση μεταξύ των ήχων και των γραμμάτων.</a:t>
            </a:r>
          </a:p>
          <a:p>
            <a:r>
              <a:rPr lang="el-GR" sz="3800" dirty="0" smtClean="0"/>
              <a:t>Δυσκολεύονται να διαβάσουν και τα ίδια τα παιδιά τα κείμενά τους αλλά και άλλα άτομα από το περιβάλλον τους, όπως οι γονείς και οι δάσκαλοι</a:t>
            </a:r>
          </a:p>
          <a:p>
            <a:pPr>
              <a:buNone/>
            </a:pPr>
            <a:endParaRPr lang="el-GR"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ΡΟΛΟΣ ΤΗΣ ΕΡΓΟΘΕΡΑΠΕΙΑΣ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908720"/>
            <a:ext cx="8686800" cy="5949280"/>
          </a:xfrm>
        </p:spPr>
        <p:txBody>
          <a:bodyPr>
            <a:normAutofit fontScale="55000" lnSpcReduction="20000"/>
          </a:bodyPr>
          <a:lstStyle/>
          <a:p>
            <a:r>
              <a:rPr lang="el-GR" sz="3800" dirty="0" smtClean="0"/>
              <a:t>Η διδασκαλία της γραφής είναι ευθύνη των δασκάλων. Ο ρόλος του </a:t>
            </a:r>
            <a:r>
              <a:rPr lang="el-GR" sz="3800" dirty="0" err="1" smtClean="0"/>
              <a:t>εργοθεραπευτή</a:t>
            </a:r>
            <a:r>
              <a:rPr lang="el-GR" sz="3800" dirty="0" smtClean="0"/>
              <a:t> είναι να αξιολογήσει, να σχεδιάσει και να πραγματοποιήσει το </a:t>
            </a:r>
            <a:r>
              <a:rPr lang="el-GR" sz="3800" dirty="0" err="1" smtClean="0"/>
              <a:t>εργοθεραπευτικό</a:t>
            </a:r>
            <a:r>
              <a:rPr lang="el-GR" sz="3800" dirty="0" smtClean="0"/>
              <a:t> πρόγραμμα σχεδιασμένο στις ανάγκες του </a:t>
            </a:r>
            <a:r>
              <a:rPr lang="el-GR" sz="3800" dirty="0" err="1" smtClean="0"/>
              <a:t>δυσγραφικού</a:t>
            </a:r>
            <a:r>
              <a:rPr lang="el-GR" sz="3800" dirty="0" smtClean="0"/>
              <a:t> μαθητή.</a:t>
            </a:r>
          </a:p>
          <a:p>
            <a:r>
              <a:rPr lang="el-GR" sz="3800" dirty="0" smtClean="0"/>
              <a:t>Ο </a:t>
            </a:r>
            <a:r>
              <a:rPr lang="el-GR" sz="3800" dirty="0" err="1" smtClean="0"/>
              <a:t>εργοθεραπευτής</a:t>
            </a:r>
            <a:r>
              <a:rPr lang="el-GR" sz="3800" dirty="0" smtClean="0"/>
              <a:t>, θα σχεδιάσει το θεραπευτικό πρόγραμμα του παιδιού βασιζόμενος στα αποτελέσματα της αξιολόγησης και θα παρέμβει. Η παρέμβαση θα κινηθεί:</a:t>
            </a:r>
          </a:p>
          <a:p>
            <a:r>
              <a:rPr lang="el-GR" sz="3800" dirty="0" smtClean="0"/>
              <a:t>α) στην </a:t>
            </a:r>
            <a:r>
              <a:rPr lang="el-GR" sz="3800" b="1" i="1" dirty="0" smtClean="0"/>
              <a:t>εκπαίδευση ή βελτίωση των δεξιοτήτων</a:t>
            </a:r>
            <a:r>
              <a:rPr lang="el-GR" sz="3800" dirty="0" smtClean="0"/>
              <a:t> όπως για παράδειγμα στην εκπαίδευση της λαβής του μολυβιού, της οπτικής αντίληψης και άλλων πολλών δεξιοτήτων που επηρεάζουν την γραφή,</a:t>
            </a:r>
          </a:p>
          <a:p>
            <a:r>
              <a:rPr lang="el-GR" sz="3800" dirty="0" smtClean="0"/>
              <a:t>β) στην </a:t>
            </a:r>
            <a:r>
              <a:rPr lang="el-GR" sz="3800" b="1" i="1" dirty="0" smtClean="0"/>
              <a:t>γραφή</a:t>
            </a:r>
            <a:r>
              <a:rPr lang="el-GR" sz="3800" dirty="0" smtClean="0"/>
              <a:t> για παράδειγμα στον τρόπο γραφής ενός κειμένου, στο χρόνο που διαθέτει για την ολοκλήρωσή του, στην ταχύτητα, στα διαστήματα μεταξύ των λέξεων, στο μέγεθος των γραμμάτων και τέλος</a:t>
            </a:r>
          </a:p>
          <a:p>
            <a:r>
              <a:rPr lang="el-GR" sz="3800" dirty="0" smtClean="0"/>
              <a:t>γ) στο </a:t>
            </a:r>
            <a:r>
              <a:rPr lang="el-GR" sz="3800" b="1" i="1" dirty="0" smtClean="0"/>
              <a:t>περιβάλλον</a:t>
            </a:r>
            <a:r>
              <a:rPr lang="el-GR" sz="3800" dirty="0" smtClean="0"/>
              <a:t> για παράδειγμα στο να συμβουλεύσει, να καθοδηγήσει, τους δασκάλους και τους γονείς για το πως πρέπει να βοηθήσουν το παιδί στη διδασκαλία της γραφής, για το ποιες δραστηριότητες θα τον ωφελήσουν κατά τη διάρκεια που είναι στο σχολείο ή στο σπίτι.</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1216</TotalTime>
  <Words>7176</Words>
  <Application>Microsoft Office PowerPoint</Application>
  <PresentationFormat>Προβολή στην οθόνη (4:3)</PresentationFormat>
  <Paragraphs>493</Paragraphs>
  <Slides>121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121</vt:i4>
      </vt:variant>
    </vt:vector>
  </HeadingPairs>
  <TitlesOfParts>
    <vt:vector size="122" baseType="lpstr">
      <vt:lpstr>Θέμα του Office</vt:lpstr>
      <vt:lpstr>Δημιουργικότητα και εργοθεραπεία Β΄ΕΞΑΜΗΝΟ ΙΕΚ ΑΙΓΙΝΑΣ</vt:lpstr>
      <vt:lpstr>Διαφάνεια 2</vt:lpstr>
      <vt:lpstr>  Τι είναι εργοθεραπεία  </vt:lpstr>
      <vt:lpstr> Οι δραστηριότητες που το άτομο καλείται να επιτελέσει στη ζωή του χωρίζονται σε 3 μεγάλες κατηγορίες:  </vt:lpstr>
      <vt:lpstr> Η εργοθεραπεία βοηθάει το άτομο να εκτελέσει επιτυχώς τις παραπάνω δραστηριότητες με τους εξής τρόπους:  </vt:lpstr>
      <vt:lpstr>Το προτέρημα της εργοθεραπείας</vt:lpstr>
      <vt:lpstr>1. ΕΝΝΟΙΑ ΚΑΙ ΣΗΜΑΣΙΑ ΤΟΥ ΕΛΕΥΘΕΡΟΥ ΧΡΟΝΟΥ</vt:lpstr>
      <vt:lpstr>Διαφάνεια 8</vt:lpstr>
      <vt:lpstr>"ελεύθερος χρόνος - leisure"</vt:lpstr>
      <vt:lpstr>Διαφάνεια 10</vt:lpstr>
      <vt:lpstr>2. ΟΡΙΣΜΟΣ ΤΟΥ ΕΛΕΥΘΕΡΟΥ ΧΡΟΝΟΥ</vt:lpstr>
      <vt:lpstr>Ο ελεύθερος χρόνος</vt:lpstr>
      <vt:lpstr>Ο ελεύθερος χρόνος</vt:lpstr>
      <vt:lpstr>Διαφάνεια 14</vt:lpstr>
      <vt:lpstr>3. ΣΚΟΠΟΣ ΚΑΙ ΣΤΟΧΟΙ ΤΟΥ ΕΛΕΥΘΕΡΟΥ ΧΡΟΝΟΥ</vt:lpstr>
      <vt:lpstr>2. Στόχοι: Ειδικότεροι στόχοι του ελεύθερου χρόνου είναι:</vt:lpstr>
      <vt:lpstr>Διαφάνεια 17</vt:lpstr>
      <vt:lpstr>Διαφάνεια 18</vt:lpstr>
      <vt:lpstr>4. ΤΟ ΠΕΡΙΕΧΟΜΕΝΟ ΤΟΥ ΕΛΕΥΘΕΡΟΥ ΧΡΟΝΟΥ</vt:lpstr>
      <vt:lpstr>Διαφάνεια 20</vt:lpstr>
      <vt:lpstr>Ενδεικτικά παραθέτουμε πιο κάτω ομάδες δραστηριοτήτων, οι οποίες κατά τεκμήριο, μπορούν να επιλέγονται για την αξιοποίηση του ελεύθερου χρόνου.</vt:lpstr>
      <vt:lpstr>Διαφάνεια 22</vt:lpstr>
      <vt:lpstr>Διαφάνεια 23</vt:lpstr>
      <vt:lpstr>5. ΚΡΙΤΗΡΙΑ ΕΠΙΛΟΓΗΣ ΤΩΝ ΔΡΑΣΤΗΡΙΟΤΗΤΩΝ</vt:lpstr>
      <vt:lpstr>Διαφάνεια 25</vt:lpstr>
      <vt:lpstr>Διαφάνεια 26</vt:lpstr>
      <vt:lpstr>Διαφάνεια 27</vt:lpstr>
      <vt:lpstr>Διαφάνεια 28</vt:lpstr>
      <vt:lpstr>Διαφάνεια 29</vt:lpstr>
      <vt:lpstr>Διαφάνεια 30</vt:lpstr>
      <vt:lpstr>6. Ο ΕΛΕΥΘΕΡΟΣ ΧΡΟΝΟΣ ΚΑΙ ΤΟ ΣΧΟΛΕΙΟ</vt:lpstr>
      <vt:lpstr>Διαφάνεια 32</vt:lpstr>
      <vt:lpstr>Διαφάνεια 33</vt:lpstr>
      <vt:lpstr>7. Ο ΡΟΛΟΣ ΤΩΝ ΓΟΝΕΩΝ</vt:lpstr>
      <vt:lpstr>Διαφάνεια 35</vt:lpstr>
      <vt:lpstr>Αυτό προϋποθέτει :</vt:lpstr>
      <vt:lpstr>Διαφάνεια 37</vt:lpstr>
      <vt:lpstr>Διαφάνεια 38</vt:lpstr>
      <vt:lpstr>Διαφάνεια 39</vt:lpstr>
      <vt:lpstr>Η ΣΗΜΑΣΙΑ ΤΟΥ ΕΛΕΥΘΕΡΟΥ ΠΑΙΧΝΙΔΙΟΥ</vt:lpstr>
      <vt:lpstr>Άλλα οφέλη είναι τα παρακάτω:</vt:lpstr>
      <vt:lpstr>Διαφάνεια 42</vt:lpstr>
      <vt:lpstr>Διαφάνεια 43</vt:lpstr>
      <vt:lpstr>Τι σημαίνει «Φυσική Δραστηριότητα» για τα παιδιά; </vt:lpstr>
      <vt:lpstr>Διαφάνεια 45</vt:lpstr>
      <vt:lpstr>Διαφάνεια 46</vt:lpstr>
      <vt:lpstr>ΠΡΟΣΑΡΜΟΣΜΕΝΗ ΦΥΣΙΚΗ ΑΓΩΓΗ </vt:lpstr>
      <vt:lpstr>ΟΡΙΟΘΕΤΗΣΗ ΤΗΣ ΕΝΝΟΙΑΣ ΤΗΣ ΔΗΜΙΟΥΡΓΙΚΟΤΗΤΑΣ  </vt:lpstr>
      <vt:lpstr>H δημιουργικότητα του ατόμου</vt:lpstr>
      <vt:lpstr>Για τον καταπληκτικό δάσκαλο και συγγραφέα Ροντάρι (1985)</vt:lpstr>
      <vt:lpstr>Ακόμη ο Τριλιανός (2002) προσδιορίζει την έννοια της δημιουργικότητας με  τους παρακάτω τρόπους:</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Ένταξη</vt:lpstr>
      <vt:lpstr>Τι είναι ο κινητικός έλεγχος ; Τι είναι κινητική µάθηση;</vt:lpstr>
      <vt:lpstr>2.Μελέτη της δράσης, της αντίληψης, της γνωστικότητας.  Αλληλεπίδραση αυτών.  </vt:lpstr>
      <vt:lpstr>Διαφάνεια 64</vt:lpstr>
      <vt:lpstr>α. Κίνηση και δράση </vt:lpstr>
      <vt:lpstr>β. Κίνηση και αντίληψη  </vt:lpstr>
      <vt:lpstr>γ.Κίνηση και γνώση  </vt:lpstr>
      <vt:lpstr>Η oμάδα</vt:lpstr>
      <vt:lpstr>Η oμάδα</vt:lpstr>
      <vt:lpstr>Το γεγονός, η συμπεριφορά, το συναίσθημα</vt:lpstr>
      <vt:lpstr>Διαφάνεια 71</vt:lpstr>
      <vt:lpstr>Τα στάδια της Ομάδας</vt:lpstr>
      <vt:lpstr>Το στάδιο της σύγκρουσης των απόψεων</vt:lpstr>
      <vt:lpstr>Το στάδιο της σύνθεσης των απόψεων</vt:lpstr>
      <vt:lpstr>Το στάδιο της απόδοσης του έργου</vt:lpstr>
      <vt:lpstr>Οι ρόλοι μέσα στην ομάδα</vt:lpstr>
      <vt:lpstr>Οι ρόλοι</vt:lpstr>
      <vt:lpstr>Διαφάνεια 78</vt:lpstr>
      <vt:lpstr>Ο ρόλος του εκπαιδευτή-συντονιστή </vt:lpstr>
      <vt:lpstr>Οι κανόνες</vt:lpstr>
      <vt:lpstr>Ο εμψυχωτής</vt:lpstr>
      <vt:lpstr>Ο εμψυχωτής</vt:lpstr>
      <vt:lpstr>Μαθαίνουμε κάνοντας… </vt:lpstr>
      <vt:lpstr>Διαφάνεια 84</vt:lpstr>
      <vt:lpstr>Διαφάνεια 85</vt:lpstr>
      <vt:lpstr>Διαφάνεια 86</vt:lpstr>
      <vt:lpstr> Μαθησιακά στυλ και δημιουργικότητα σε άτομα με δυσλεξία </vt:lpstr>
      <vt:lpstr>Διαφάνεια 88</vt:lpstr>
      <vt:lpstr>Διαφάνεια 89</vt:lpstr>
      <vt:lpstr>Διαφάνεια 90</vt:lpstr>
      <vt:lpstr> Οι Δημιουργικές Δραστηριότητες στην Ψυχοθεραπεία-Κοινωνικοθεραπεία </vt:lpstr>
      <vt:lpstr>Διαφάνεια 92</vt:lpstr>
      <vt:lpstr>Διαφάνεια 93</vt:lpstr>
      <vt:lpstr>Διαφάνεια 94</vt:lpstr>
      <vt:lpstr>Διαφάνεια 95</vt:lpstr>
      <vt:lpstr>ΔΥΣΓΡΑΦΙΑ ΚΑΙ ΕΡΓΟΘΕΡΑΠΕΙΑ </vt:lpstr>
      <vt:lpstr>ΟΡΙΣΜΟΣ </vt:lpstr>
      <vt:lpstr>ΣΥΜΠΤΩΜΑΤΑ – ΣΗΜΑΔΙΑ</vt:lpstr>
      <vt:lpstr>ΡΟΛΟΣ ΤΗΣ ΕΡΓΟΘΕΡΑΠΕΙΑΣ </vt:lpstr>
      <vt:lpstr>ΕΡΓΟΘΕΡΑΠΕΥΤΙΚΗ ΠΑΡΕΜΒΑΣΗ </vt:lpstr>
      <vt:lpstr>Διαφάνεια 101</vt:lpstr>
      <vt:lpstr>Διαφάνεια 102</vt:lpstr>
      <vt:lpstr>ΒΑΣΙΚΕΣ ΔΕΞΙΟΤΗΤΕΣ ΓΙΑ ΤΗΝ ΕΚΠΑΙΔΕΥΣΗ ΤΗΣ ΓΡΑΦΗΣ </vt:lpstr>
      <vt:lpstr>ΚΙΝΑΙΣΘΗΣΙΑ</vt:lpstr>
      <vt:lpstr>ΟΠΤΙΚΗ ΑΝΤΙΛΗΨΗ </vt:lpstr>
      <vt:lpstr>ΟΠΤΙΚΟΚΙΝΗΤΙΚΟΣ ΣΥΝΤΟΝΙΣΜΟΣ </vt:lpstr>
      <vt:lpstr>ΑΔΡΗ ΚΙΝΗΤΙΚΟΤΗΤΑ – ΣΤΑΣΙΚΟΣ ΕΛΕΓΧΟΣ </vt:lpstr>
      <vt:lpstr>  ΠΛΕΥΡΙΩΣΗ- ΜΥΪΚΟΣ ΤΟΝΟΣ  </vt:lpstr>
      <vt:lpstr>ΛΕΠΤΗ ΚΙΝΗΤΙΚΟΤΗΤΑ </vt:lpstr>
      <vt:lpstr>ΔΕΞΙΟΤΗΤΕΣ ΑΚΡΑΣ ΧΕΙΡΑΣ – ΛΑΒΗ ΜΟΛΥΒΙΟΥ </vt:lpstr>
      <vt:lpstr>ΔΕΝ ΚΑΘΕΤΑΙ ΣΕ ΕΝΑ ΤΟΠΟ.. ΤΡΕΧΩ ΣΥΝΕΧΩΣ ΑΠΟ ΠΙΣΩ ΤΟΥ.. (ΔΕΠ-Υ) </vt:lpstr>
      <vt:lpstr>ΟΡΙΣΜΟΣ </vt:lpstr>
      <vt:lpstr>ΑΙΤΙΑ </vt:lpstr>
      <vt:lpstr>1. ΔΕΠ-Υ με προεξάρχοντα τον απρόσεκτο τύπο/ έλλειψη προσοχής</vt:lpstr>
      <vt:lpstr>2. ΔΕΠ-Υ με προεξάρχοντα τον  Υπερκινητικό-Παρορμητικό τύπο</vt:lpstr>
      <vt:lpstr>ΣΥΝΟΔΑ ΠΡΟΒΛΗΜΑΤΑ </vt:lpstr>
      <vt:lpstr>Διαφάνεια 117</vt:lpstr>
      <vt:lpstr>ΕΡΓΟΘΕΡΑΠΕΙΑ </vt:lpstr>
      <vt:lpstr>ΕΡΓΟΘΕΡΑΠΕΙΑ </vt:lpstr>
      <vt:lpstr>Διαφάνεια 120</vt:lpstr>
      <vt:lpstr>Διαφάνεια 121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Δημιουργικότητα και εργοθεραπεία</dc:title>
  <dc:creator>x</dc:creator>
  <cp:lastModifiedBy>x</cp:lastModifiedBy>
  <cp:revision>116</cp:revision>
  <dcterms:created xsi:type="dcterms:W3CDTF">2014-10-14T07:57:20Z</dcterms:created>
  <dcterms:modified xsi:type="dcterms:W3CDTF">2015-01-13T15:07:40Z</dcterms:modified>
</cp:coreProperties>
</file>